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6"/>
  </p:notesMasterIdLst>
  <p:sldIdLst>
    <p:sldId id="256" r:id="rId2"/>
    <p:sldId id="258" r:id="rId3"/>
    <p:sldId id="260" r:id="rId4"/>
    <p:sldId id="261" r:id="rId5"/>
    <p:sldId id="297" r:id="rId6"/>
    <p:sldId id="314" r:id="rId7"/>
    <p:sldId id="298" r:id="rId8"/>
    <p:sldId id="262" r:id="rId9"/>
    <p:sldId id="316" r:id="rId10"/>
    <p:sldId id="270" r:id="rId11"/>
    <p:sldId id="317" r:id="rId12"/>
    <p:sldId id="318" r:id="rId13"/>
    <p:sldId id="319" r:id="rId14"/>
    <p:sldId id="320" r:id="rId15"/>
  </p:sldIdLst>
  <p:sldSz cx="9144000" cy="5143500" type="screen16x9"/>
  <p:notesSz cx="6858000" cy="9144000"/>
  <p:embeddedFontLst>
    <p:embeddedFont>
      <p:font typeface="Anaheim" panose="020B0604020202020204" charset="0"/>
      <p:regular r:id="rId17"/>
      <p:bold r:id="rId18"/>
    </p:embeddedFont>
    <p:embeddedFont>
      <p:font typeface="Lato" panose="020F0502020204030203" pitchFamily="34" charset="0"/>
      <p:regular r:id="rId19"/>
      <p:bold r:id="rId20"/>
      <p:italic r:id="rId21"/>
      <p:boldItalic r:id="rId22"/>
    </p:embeddedFont>
    <p:embeddedFont>
      <p:font typeface="Urbanist Black" panose="020B0604020202020204" charset="0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DA0AF8B-035B-47F5-A0F8-0D92A3C61084}">
  <a:tblStyle styleId="{4DA0AF8B-035B-47F5-A0F8-0D92A3C610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24FE584-5B54-4952-867E-1C39B08AA74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6"/>
  </p:normalViewPr>
  <p:slideViewPr>
    <p:cSldViewPr snapToGrid="0">
      <p:cViewPr>
        <p:scale>
          <a:sx n="100" d="100"/>
          <a:sy n="100" d="100"/>
        </p:scale>
        <p:origin x="946" y="3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52e936904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52e936904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>
          <a:extLst>
            <a:ext uri="{FF2B5EF4-FFF2-40B4-BE49-F238E27FC236}">
              <a16:creationId xmlns:a16="http://schemas.microsoft.com/office/drawing/2014/main" id="{76E5575D-3139-7127-2135-53EBE4F526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4dda1946d_6_308:notes">
            <a:extLst>
              <a:ext uri="{FF2B5EF4-FFF2-40B4-BE49-F238E27FC236}">
                <a16:creationId xmlns:a16="http://schemas.microsoft.com/office/drawing/2014/main" id="{E512BF6C-2585-5A08-3370-C15079AFB4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4dda1946d_6_308:notes">
            <a:extLst>
              <a:ext uri="{FF2B5EF4-FFF2-40B4-BE49-F238E27FC236}">
                <a16:creationId xmlns:a16="http://schemas.microsoft.com/office/drawing/2014/main" id="{59AF58EF-866F-A676-C36A-0F522DCCE1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01503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>
          <a:extLst>
            <a:ext uri="{FF2B5EF4-FFF2-40B4-BE49-F238E27FC236}">
              <a16:creationId xmlns:a16="http://schemas.microsoft.com/office/drawing/2014/main" id="{F8F53849-1857-7181-ED41-9F027FF8E3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54dda1946d_4_2720:notes">
            <a:extLst>
              <a:ext uri="{FF2B5EF4-FFF2-40B4-BE49-F238E27FC236}">
                <a16:creationId xmlns:a16="http://schemas.microsoft.com/office/drawing/2014/main" id="{FC3B10DE-1445-F45B-D1EA-74F56C2A66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54dda1946d_4_2720:notes">
            <a:extLst>
              <a:ext uri="{FF2B5EF4-FFF2-40B4-BE49-F238E27FC236}">
                <a16:creationId xmlns:a16="http://schemas.microsoft.com/office/drawing/2014/main" id="{5A12FC25-4FEC-9B05-EF55-16C105C304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925929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>
          <a:extLst>
            <a:ext uri="{FF2B5EF4-FFF2-40B4-BE49-F238E27FC236}">
              <a16:creationId xmlns:a16="http://schemas.microsoft.com/office/drawing/2014/main" id="{891D70DF-E4B8-E9E0-6444-5950075153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4dda1946d_6_308:notes">
            <a:extLst>
              <a:ext uri="{FF2B5EF4-FFF2-40B4-BE49-F238E27FC236}">
                <a16:creationId xmlns:a16="http://schemas.microsoft.com/office/drawing/2014/main" id="{F863E032-4BC7-D025-3A47-FB01B754E6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4dda1946d_6_308:notes">
            <a:extLst>
              <a:ext uri="{FF2B5EF4-FFF2-40B4-BE49-F238E27FC236}">
                <a16:creationId xmlns:a16="http://schemas.microsoft.com/office/drawing/2014/main" id="{8B0140F3-8D79-5873-A99B-E928B991E7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32778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>
          <a:extLst>
            <a:ext uri="{FF2B5EF4-FFF2-40B4-BE49-F238E27FC236}">
              <a16:creationId xmlns:a16="http://schemas.microsoft.com/office/drawing/2014/main" id="{92F87372-7330-3962-339B-8EA3B2AC01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54dda1946d_4_2720:notes">
            <a:extLst>
              <a:ext uri="{FF2B5EF4-FFF2-40B4-BE49-F238E27FC236}">
                <a16:creationId xmlns:a16="http://schemas.microsoft.com/office/drawing/2014/main" id="{150AC541-DDA0-03B0-AF15-95C4B730F8C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54dda1946d_4_2720:notes">
            <a:extLst>
              <a:ext uri="{FF2B5EF4-FFF2-40B4-BE49-F238E27FC236}">
                <a16:creationId xmlns:a16="http://schemas.microsoft.com/office/drawing/2014/main" id="{49331FE7-B302-F81E-B48B-6DC89601D2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710947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52e93690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52e93690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>
          <a:extLst>
            <a:ext uri="{FF2B5EF4-FFF2-40B4-BE49-F238E27FC236}">
              <a16:creationId xmlns:a16="http://schemas.microsoft.com/office/drawing/2014/main" id="{E78B4B4B-BF1F-010A-96C1-BFB753E87C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4dda1946d_6_308:notes">
            <a:extLst>
              <a:ext uri="{FF2B5EF4-FFF2-40B4-BE49-F238E27FC236}">
                <a16:creationId xmlns:a16="http://schemas.microsoft.com/office/drawing/2014/main" id="{6D335147-92E9-881A-6595-A47EECC49C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4dda1946d_6_308:notes">
            <a:extLst>
              <a:ext uri="{FF2B5EF4-FFF2-40B4-BE49-F238E27FC236}">
                <a16:creationId xmlns:a16="http://schemas.microsoft.com/office/drawing/2014/main" id="{AC201137-988F-DD4A-C1D9-F8FF39F959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48161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>
          <a:extLst>
            <a:ext uri="{FF2B5EF4-FFF2-40B4-BE49-F238E27FC236}">
              <a16:creationId xmlns:a16="http://schemas.microsoft.com/office/drawing/2014/main" id="{EC05EB19-69B1-2444-2310-D908D7FD68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54dda1946d_4_2720:notes">
            <a:extLst>
              <a:ext uri="{FF2B5EF4-FFF2-40B4-BE49-F238E27FC236}">
                <a16:creationId xmlns:a16="http://schemas.microsoft.com/office/drawing/2014/main" id="{995871A1-68D7-6B8A-C98A-F7564EE5C6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54dda1946d_4_2720:notes">
            <a:extLst>
              <a:ext uri="{FF2B5EF4-FFF2-40B4-BE49-F238E27FC236}">
                <a16:creationId xmlns:a16="http://schemas.microsoft.com/office/drawing/2014/main" id="{9F0B5E1C-5D41-736D-8DE8-1A832C13A5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52530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>
          <a:extLst>
            <a:ext uri="{FF2B5EF4-FFF2-40B4-BE49-F238E27FC236}">
              <a16:creationId xmlns:a16="http://schemas.microsoft.com/office/drawing/2014/main" id="{79FB45BE-A293-7DBD-9CFD-1DF75596E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4dda1946d_6_308:notes">
            <a:extLst>
              <a:ext uri="{FF2B5EF4-FFF2-40B4-BE49-F238E27FC236}">
                <a16:creationId xmlns:a16="http://schemas.microsoft.com/office/drawing/2014/main" id="{00D74227-23D0-F67B-C624-2A046EB9C6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4dda1946d_6_308:notes">
            <a:extLst>
              <a:ext uri="{FF2B5EF4-FFF2-40B4-BE49-F238E27FC236}">
                <a16:creationId xmlns:a16="http://schemas.microsoft.com/office/drawing/2014/main" id="{955C13DC-8409-0979-30AD-31D69C608C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52705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>
          <a:extLst>
            <a:ext uri="{FF2B5EF4-FFF2-40B4-BE49-F238E27FC236}">
              <a16:creationId xmlns:a16="http://schemas.microsoft.com/office/drawing/2014/main" id="{D3D81624-A42D-17B4-5C0D-94C1A6A35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4dda1946d_6_308:notes">
            <a:extLst>
              <a:ext uri="{FF2B5EF4-FFF2-40B4-BE49-F238E27FC236}">
                <a16:creationId xmlns:a16="http://schemas.microsoft.com/office/drawing/2014/main" id="{1E98B909-4DBE-8EDD-0E30-1D6D94A780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4dda1946d_6_308:notes">
            <a:extLst>
              <a:ext uri="{FF2B5EF4-FFF2-40B4-BE49-F238E27FC236}">
                <a16:creationId xmlns:a16="http://schemas.microsoft.com/office/drawing/2014/main" id="{2D885974-B1D3-20BD-6EA6-EEFA87D217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0432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018850" y="1026625"/>
            <a:ext cx="4411800" cy="21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662783" y="3406588"/>
            <a:ext cx="37680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2"/>
          <p:cNvSpPr>
            <a:spLocks noGrp="1"/>
          </p:cNvSpPr>
          <p:nvPr>
            <p:ph type="pic" idx="2"/>
          </p:nvPr>
        </p:nvSpPr>
        <p:spPr>
          <a:xfrm>
            <a:off x="477750" y="539500"/>
            <a:ext cx="2906100" cy="2842800"/>
          </a:xfrm>
          <a:prstGeom prst="ellipse">
            <a:avLst/>
          </a:prstGeom>
          <a:noFill/>
          <a:ln>
            <a:noFill/>
          </a:ln>
        </p:spPr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762000" y="4381500"/>
            <a:ext cx="76200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0" y="4381500"/>
            <a:ext cx="76200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1524000" y="4381500"/>
            <a:ext cx="762000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subTitle" idx="1"/>
          </p:nvPr>
        </p:nvSpPr>
        <p:spPr>
          <a:xfrm>
            <a:off x="1019925" y="2399438"/>
            <a:ext cx="3478800" cy="10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8"/>
          <p:cNvSpPr txBox="1">
            <a:spLocks noGrp="1"/>
          </p:cNvSpPr>
          <p:nvPr>
            <p:ph type="subTitle" idx="2"/>
          </p:nvPr>
        </p:nvSpPr>
        <p:spPr>
          <a:xfrm>
            <a:off x="4951967" y="1604025"/>
            <a:ext cx="3478800" cy="10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 dirty="0"/>
          </a:p>
        </p:txBody>
      </p:sp>
      <p:sp>
        <p:nvSpPr>
          <p:cNvPr id="110" name="Google Shape;110;p18"/>
          <p:cNvSpPr txBox="1">
            <a:spLocks noGrp="1"/>
          </p:cNvSpPr>
          <p:nvPr>
            <p:ph type="subTitle" idx="3"/>
          </p:nvPr>
        </p:nvSpPr>
        <p:spPr>
          <a:xfrm>
            <a:off x="4943100" y="3258425"/>
            <a:ext cx="3478800" cy="10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8"/>
          <p:cNvSpPr txBox="1">
            <a:spLocks noGrp="1"/>
          </p:cNvSpPr>
          <p:nvPr>
            <p:ph type="subTitle" idx="4"/>
          </p:nvPr>
        </p:nvSpPr>
        <p:spPr>
          <a:xfrm>
            <a:off x="1019925" y="2078113"/>
            <a:ext cx="34788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180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9pPr>
          </a:lstStyle>
          <a:p>
            <a:endParaRPr/>
          </a:p>
        </p:txBody>
      </p:sp>
      <p:sp>
        <p:nvSpPr>
          <p:cNvPr id="112" name="Google Shape;112;p18"/>
          <p:cNvSpPr txBox="1">
            <a:spLocks noGrp="1"/>
          </p:cNvSpPr>
          <p:nvPr>
            <p:ph type="subTitle" idx="5"/>
          </p:nvPr>
        </p:nvSpPr>
        <p:spPr>
          <a:xfrm>
            <a:off x="4951975" y="1282700"/>
            <a:ext cx="34788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180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9pPr>
          </a:lstStyle>
          <a:p>
            <a:endParaRPr dirty="0"/>
          </a:p>
        </p:txBody>
      </p:sp>
      <p:sp>
        <p:nvSpPr>
          <p:cNvPr id="113" name="Google Shape;113;p18"/>
          <p:cNvSpPr txBox="1">
            <a:spLocks noGrp="1"/>
          </p:cNvSpPr>
          <p:nvPr>
            <p:ph type="subTitle" idx="6"/>
          </p:nvPr>
        </p:nvSpPr>
        <p:spPr>
          <a:xfrm>
            <a:off x="4943100" y="2937100"/>
            <a:ext cx="34788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180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9pPr>
          </a:lstStyle>
          <a:p>
            <a:endParaRPr dirty="0"/>
          </a:p>
        </p:txBody>
      </p:sp>
      <p:pic>
        <p:nvPicPr>
          <p:cNvPr id="114" name="Google Shape;114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9172595">
            <a:off x="-583806" y="3612537"/>
            <a:ext cx="2594064" cy="25940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8421900" y="765425"/>
            <a:ext cx="76200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8421900" y="3425"/>
            <a:ext cx="762000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2C4705-6AE8-646C-ADFF-D9429B77E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Modifier le style du titre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75748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228275" y="2484375"/>
            <a:ext cx="3146700" cy="12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5228275" y="1458425"/>
            <a:ext cx="14745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18" name="Google Shape;18;p3"/>
          <p:cNvSpPr>
            <a:spLocks noGrp="1"/>
          </p:cNvSpPr>
          <p:nvPr>
            <p:ph type="pic" idx="3"/>
          </p:nvPr>
        </p:nvSpPr>
        <p:spPr>
          <a:xfrm>
            <a:off x="713225" y="1241800"/>
            <a:ext cx="2760600" cy="2700300"/>
          </a:xfrm>
          <a:prstGeom prst="ellipse">
            <a:avLst/>
          </a:prstGeom>
          <a:noFill/>
          <a:ln>
            <a:noFill/>
          </a:ln>
        </p:spPr>
      </p:sp>
      <p:pic>
        <p:nvPicPr>
          <p:cNvPr id="19" name="Google Shape;19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7620000" y="0"/>
            <a:ext cx="76200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8382000" y="0"/>
            <a:ext cx="762000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1"/>
          </p:nvPr>
        </p:nvSpPr>
        <p:spPr>
          <a:xfrm>
            <a:off x="5013148" y="2139174"/>
            <a:ext cx="2433900" cy="15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 dirty="0"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2"/>
          </p:nvPr>
        </p:nvSpPr>
        <p:spPr>
          <a:xfrm>
            <a:off x="1696963" y="2139174"/>
            <a:ext cx="2433900" cy="15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3"/>
          </p:nvPr>
        </p:nvSpPr>
        <p:spPr>
          <a:xfrm>
            <a:off x="1696963" y="1820475"/>
            <a:ext cx="2433900" cy="43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180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9pPr>
          </a:lstStyle>
          <a:p>
            <a:endParaRPr dirty="0"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4"/>
          </p:nvPr>
        </p:nvSpPr>
        <p:spPr>
          <a:xfrm>
            <a:off x="5013148" y="1820475"/>
            <a:ext cx="2433900" cy="43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180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9pPr>
          </a:lstStyle>
          <a:p>
            <a:endParaRPr dirty="0"/>
          </a:p>
        </p:txBody>
      </p:sp>
      <p:pic>
        <p:nvPicPr>
          <p:cNvPr id="33" name="Google Shape;3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762000" y="4397375"/>
            <a:ext cx="76200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0" y="4397375"/>
            <a:ext cx="762000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pic>
        <p:nvPicPr>
          <p:cNvPr id="49" name="Google Shape;4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2016137" y="730913"/>
            <a:ext cx="4032274" cy="4032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7620000" y="4604000"/>
            <a:ext cx="76200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8382000" y="4604000"/>
            <a:ext cx="762000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>
            <a:spLocks noGrp="1"/>
          </p:cNvSpPr>
          <p:nvPr>
            <p:ph type="title"/>
          </p:nvPr>
        </p:nvSpPr>
        <p:spPr>
          <a:xfrm>
            <a:off x="3557875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sp>
        <p:nvSpPr>
          <p:cNvPr id="54" name="Google Shape;54;p9"/>
          <p:cNvSpPr txBox="1">
            <a:spLocks noGrp="1"/>
          </p:cNvSpPr>
          <p:nvPr>
            <p:ph type="subTitle" idx="1"/>
          </p:nvPr>
        </p:nvSpPr>
        <p:spPr>
          <a:xfrm>
            <a:off x="3557875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 dirty="0"/>
          </a:p>
        </p:txBody>
      </p:sp>
      <p:pic>
        <p:nvPicPr>
          <p:cNvPr id="55" name="Google Shape;5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58693" y="2641884"/>
            <a:ext cx="3205099" cy="3205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2" hasCustomPrompt="1"/>
          </p:nvPr>
        </p:nvSpPr>
        <p:spPr>
          <a:xfrm>
            <a:off x="1284363" y="165569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dirty="0"/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3" hasCustomPrompt="1"/>
          </p:nvPr>
        </p:nvSpPr>
        <p:spPr>
          <a:xfrm>
            <a:off x="1284363" y="298626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dirty="0"/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4" hasCustomPrompt="1"/>
          </p:nvPr>
        </p:nvSpPr>
        <p:spPr>
          <a:xfrm>
            <a:off x="3694825" y="165569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5" hasCustomPrompt="1"/>
          </p:nvPr>
        </p:nvSpPr>
        <p:spPr>
          <a:xfrm>
            <a:off x="3694825" y="298626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6" hasCustomPrompt="1"/>
          </p:nvPr>
        </p:nvSpPr>
        <p:spPr>
          <a:xfrm>
            <a:off x="6086963" y="165569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7" hasCustomPrompt="1"/>
          </p:nvPr>
        </p:nvSpPr>
        <p:spPr>
          <a:xfrm>
            <a:off x="6086963" y="298626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"/>
          </p:nvPr>
        </p:nvSpPr>
        <p:spPr>
          <a:xfrm>
            <a:off x="1284363" y="2210050"/>
            <a:ext cx="19821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180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9pPr>
          </a:lstStyle>
          <a:p>
            <a:endParaRPr dirty="0"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8"/>
          </p:nvPr>
        </p:nvSpPr>
        <p:spPr>
          <a:xfrm>
            <a:off x="3694825" y="2210050"/>
            <a:ext cx="19821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180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9pPr>
          </a:lstStyle>
          <a:p>
            <a:endParaRPr dirty="0"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9"/>
          </p:nvPr>
        </p:nvSpPr>
        <p:spPr>
          <a:xfrm>
            <a:off x="6086963" y="2210050"/>
            <a:ext cx="19821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180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9pPr>
          </a:lstStyle>
          <a:p>
            <a:endParaRPr dirty="0"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3"/>
          </p:nvPr>
        </p:nvSpPr>
        <p:spPr>
          <a:xfrm>
            <a:off x="1284363" y="3540678"/>
            <a:ext cx="19821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180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9pPr>
          </a:lstStyle>
          <a:p>
            <a:endParaRPr dirty="0"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14"/>
          </p:nvPr>
        </p:nvSpPr>
        <p:spPr>
          <a:xfrm>
            <a:off x="3694825" y="3540678"/>
            <a:ext cx="19821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180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9pPr>
          </a:lstStyle>
          <a:p>
            <a:endParaRPr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5"/>
          </p:nvPr>
        </p:nvSpPr>
        <p:spPr>
          <a:xfrm>
            <a:off x="6086963" y="3540678"/>
            <a:ext cx="19821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180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Black"/>
              <a:buNone/>
              <a:defRPr sz="2400">
                <a:latin typeface="Urbanist Black"/>
                <a:ea typeface="Urbanist Black"/>
                <a:cs typeface="Urbanist Black"/>
                <a:sym typeface="Urbanist Black"/>
              </a:defRPr>
            </a:lvl9pPr>
          </a:lstStyle>
          <a:p>
            <a:endParaRPr/>
          </a:p>
        </p:txBody>
      </p:sp>
      <p:pic>
        <p:nvPicPr>
          <p:cNvPr id="80" name="Google Shape;80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7481525" y="0"/>
            <a:ext cx="474625" cy="47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7956150" y="0"/>
            <a:ext cx="474625" cy="47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pic>
        <p:nvPicPr>
          <p:cNvPr id="89" name="Google Shape;89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8518912" y="2583838"/>
            <a:ext cx="625100" cy="625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8518912" y="3216924"/>
            <a:ext cx="625100" cy="625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064304">
            <a:off x="-1119341" y="3499959"/>
            <a:ext cx="3205098" cy="3205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rbanist Black"/>
              <a:buNone/>
              <a:defRPr sz="300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rbanist Black"/>
              <a:buNone/>
              <a:defRPr sz="300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rbanist Black"/>
              <a:buNone/>
              <a:defRPr sz="300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rbanist Black"/>
              <a:buNone/>
              <a:defRPr sz="300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rbanist Black"/>
              <a:buNone/>
              <a:defRPr sz="300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rbanist Black"/>
              <a:buNone/>
              <a:defRPr sz="300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rbanist Black"/>
              <a:buNone/>
              <a:defRPr sz="300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rbanist Black"/>
              <a:buNone/>
              <a:defRPr sz="300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rbanist Black"/>
              <a:buNone/>
              <a:defRPr sz="300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1" r:id="rId9"/>
    <p:sldLayoutId id="2147483664" r:id="rId10"/>
    <p:sldLayoutId id="2147483667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8"/>
          <p:cNvPicPr preferRelativeResize="0"/>
          <p:nvPr/>
        </p:nvPicPr>
        <p:blipFill>
          <a:blip r:embed="rId3">
            <a:alphaModFix amt="77000"/>
          </a:blip>
          <a:stretch>
            <a:fillRect/>
          </a:stretch>
        </p:blipFill>
        <p:spPr>
          <a:xfrm>
            <a:off x="3575175" y="-27861"/>
            <a:ext cx="7191624" cy="7191624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8"/>
          <p:cNvSpPr txBox="1">
            <a:spLocks noGrp="1"/>
          </p:cNvSpPr>
          <p:nvPr>
            <p:ph type="ctrTitle"/>
          </p:nvPr>
        </p:nvSpPr>
        <p:spPr>
          <a:xfrm>
            <a:off x="4018850" y="1026625"/>
            <a:ext cx="4411800" cy="21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dirty="0" err="1"/>
              <a:t>GeoAI</a:t>
            </a:r>
            <a:r>
              <a:rPr lang="pt-BR" dirty="0"/>
              <a:t>  Mapeamento de Zonas Úmidas</a:t>
            </a:r>
            <a:endParaRPr dirty="0"/>
          </a:p>
        </p:txBody>
      </p:sp>
      <p:sp>
        <p:nvSpPr>
          <p:cNvPr id="186" name="Google Shape;186;p28"/>
          <p:cNvSpPr txBox="1">
            <a:spLocks noGrp="1"/>
          </p:cNvSpPr>
          <p:nvPr>
            <p:ph type="subTitle" idx="1"/>
          </p:nvPr>
        </p:nvSpPr>
        <p:spPr>
          <a:xfrm>
            <a:off x="4662650" y="3567951"/>
            <a:ext cx="3768000" cy="7799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Juan Blanco Silva</a:t>
            </a:r>
          </a:p>
        </p:txBody>
      </p:sp>
      <p:cxnSp>
        <p:nvCxnSpPr>
          <p:cNvPr id="188" name="Google Shape;188;p28"/>
          <p:cNvCxnSpPr/>
          <p:nvPr/>
        </p:nvCxnSpPr>
        <p:spPr>
          <a:xfrm>
            <a:off x="4820900" y="3406606"/>
            <a:ext cx="345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pic>
        <p:nvPicPr>
          <p:cNvPr id="2" name="Picture 2" descr="Escola Politécnica da Universidade Federal do Rio de Janeiro – Wikipédia, a  enciclopédia livre">
            <a:extLst>
              <a:ext uri="{FF2B5EF4-FFF2-40B4-BE49-F238E27FC236}">
                <a16:creationId xmlns:a16="http://schemas.microsoft.com/office/drawing/2014/main" id="{C3A4D504-4C83-B951-F236-E4CFD508F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9953" y="4760106"/>
            <a:ext cx="941293" cy="322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25974F13-0907-77A5-B671-0F8F6442EB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790" y="1229178"/>
            <a:ext cx="2774647" cy="268514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4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ES" dirty="0" err="1"/>
              <a:t>Classificação</a:t>
            </a:r>
            <a:endParaRPr dirty="0"/>
          </a:p>
        </p:txBody>
      </p:sp>
      <p:sp>
        <p:nvSpPr>
          <p:cNvPr id="477" name="Google Shape;477;p42"/>
          <p:cNvSpPr txBox="1"/>
          <p:nvPr/>
        </p:nvSpPr>
        <p:spPr>
          <a:xfrm flipH="1">
            <a:off x="705246" y="1301534"/>
            <a:ext cx="2598329" cy="647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i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Priorizamos o índice NDWI para detectar água</a:t>
            </a:r>
            <a:endParaRPr lang="pt-PT"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8" name="Google Shape;478;p42"/>
          <p:cNvSpPr txBox="1"/>
          <p:nvPr/>
        </p:nvSpPr>
        <p:spPr>
          <a:xfrm flipH="1">
            <a:off x="3729358" y="1301534"/>
            <a:ext cx="2906736" cy="647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i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Áreas sem sinal de umidade ou água foram classificadas como secas 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9" name="Google Shape;479;p42"/>
          <p:cNvSpPr txBox="1"/>
          <p:nvPr/>
        </p:nvSpPr>
        <p:spPr>
          <a:xfrm flipH="1">
            <a:off x="5992020" y="1574100"/>
            <a:ext cx="18123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0" name="Google Shape;480;p42"/>
          <p:cNvSpPr txBox="1"/>
          <p:nvPr/>
        </p:nvSpPr>
        <p:spPr>
          <a:xfrm flipH="1">
            <a:off x="2073897" y="3989278"/>
            <a:ext cx="2935960" cy="678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i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Para zonas restantes, aplicamos NDMI para mapear umidade </a:t>
            </a:r>
            <a:endParaRPr lang="pt-BR" sz="11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BR"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1" name="Google Shape;481;p42"/>
          <p:cNvSpPr txBox="1"/>
          <p:nvPr/>
        </p:nvSpPr>
        <p:spPr>
          <a:xfrm flipH="1">
            <a:off x="5801789" y="3527558"/>
            <a:ext cx="2192762" cy="1139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i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Cálculo percentual de cada categoria é realizado por contagem de pixels</a:t>
            </a:r>
          </a:p>
        </p:txBody>
      </p:sp>
      <p:sp>
        <p:nvSpPr>
          <p:cNvPr id="482" name="Google Shape;482;p42"/>
          <p:cNvSpPr txBox="1"/>
          <p:nvPr/>
        </p:nvSpPr>
        <p:spPr>
          <a:xfrm>
            <a:off x="1637061" y="284417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01</a:t>
            </a:r>
            <a:endParaRPr sz="3000" dirty="0">
              <a:solidFill>
                <a:schemeClr val="dk1"/>
              </a:solidFill>
              <a:latin typeface="Urbanist Black"/>
              <a:ea typeface="Urbanist Black"/>
              <a:cs typeface="Urbanist Black"/>
              <a:sym typeface="Urbanist Black"/>
            </a:endParaRPr>
          </a:p>
        </p:txBody>
      </p:sp>
      <p:sp>
        <p:nvSpPr>
          <p:cNvPr id="483" name="Google Shape;483;p42"/>
          <p:cNvSpPr txBox="1"/>
          <p:nvPr/>
        </p:nvSpPr>
        <p:spPr>
          <a:xfrm>
            <a:off x="3174527" y="284417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02</a:t>
            </a:r>
            <a:endParaRPr sz="3000" dirty="0">
              <a:solidFill>
                <a:schemeClr val="dk1"/>
              </a:solidFill>
              <a:latin typeface="Urbanist Black"/>
              <a:ea typeface="Urbanist Black"/>
              <a:cs typeface="Urbanist Black"/>
              <a:sym typeface="Urbanist Black"/>
            </a:endParaRPr>
          </a:p>
        </p:txBody>
      </p:sp>
      <p:sp>
        <p:nvSpPr>
          <p:cNvPr id="484" name="Google Shape;484;p42"/>
          <p:cNvSpPr txBox="1"/>
          <p:nvPr/>
        </p:nvSpPr>
        <p:spPr>
          <a:xfrm>
            <a:off x="4815376" y="284417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03</a:t>
            </a:r>
            <a:endParaRPr sz="3000">
              <a:solidFill>
                <a:schemeClr val="dk1"/>
              </a:solidFill>
              <a:latin typeface="Urbanist Black"/>
              <a:ea typeface="Urbanist Black"/>
              <a:cs typeface="Urbanist Black"/>
              <a:sym typeface="Urbanist Black"/>
            </a:endParaRPr>
          </a:p>
        </p:txBody>
      </p:sp>
      <p:sp>
        <p:nvSpPr>
          <p:cNvPr id="485" name="Google Shape;485;p42"/>
          <p:cNvSpPr txBox="1"/>
          <p:nvPr/>
        </p:nvSpPr>
        <p:spPr>
          <a:xfrm>
            <a:off x="6530820" y="284417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04</a:t>
            </a:r>
            <a:endParaRPr sz="3000" dirty="0">
              <a:solidFill>
                <a:schemeClr val="dk1"/>
              </a:solidFill>
              <a:latin typeface="Urbanist Black"/>
              <a:ea typeface="Urbanist Black"/>
              <a:cs typeface="Urbanist Black"/>
              <a:sym typeface="Urbanist Black"/>
            </a:endParaRPr>
          </a:p>
        </p:txBody>
      </p:sp>
      <p:cxnSp>
        <p:nvCxnSpPr>
          <p:cNvPr id="487" name="Google Shape;487;p42"/>
          <p:cNvCxnSpPr>
            <a:stCxn id="482" idx="3"/>
            <a:endCxn id="483" idx="1"/>
          </p:cNvCxnSpPr>
          <p:nvPr/>
        </p:nvCxnSpPr>
        <p:spPr>
          <a:xfrm>
            <a:off x="2371761" y="3067975"/>
            <a:ext cx="80276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88" name="Google Shape;488;p42"/>
          <p:cNvCxnSpPr>
            <a:stCxn id="483" idx="3"/>
            <a:endCxn id="484" idx="1"/>
          </p:cNvCxnSpPr>
          <p:nvPr/>
        </p:nvCxnSpPr>
        <p:spPr>
          <a:xfrm>
            <a:off x="3909227" y="3067975"/>
            <a:ext cx="90614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89" name="Google Shape;489;p42"/>
          <p:cNvCxnSpPr>
            <a:stCxn id="484" idx="3"/>
            <a:endCxn id="485" idx="1"/>
          </p:cNvCxnSpPr>
          <p:nvPr/>
        </p:nvCxnSpPr>
        <p:spPr>
          <a:xfrm>
            <a:off x="5550076" y="3067975"/>
            <a:ext cx="98074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91" name="Google Shape;491;p42"/>
          <p:cNvCxnSpPr>
            <a:cxnSpLocks/>
            <a:stCxn id="482" idx="0"/>
            <a:endCxn id="477" idx="2"/>
          </p:cNvCxnSpPr>
          <p:nvPr/>
        </p:nvCxnSpPr>
        <p:spPr>
          <a:xfrm flipH="1" flipV="1">
            <a:off x="2004410" y="1948938"/>
            <a:ext cx="1" cy="89523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92" name="Google Shape;492;p42"/>
          <p:cNvCxnSpPr>
            <a:cxnSpLocks/>
            <a:stCxn id="483" idx="2"/>
            <a:endCxn id="480" idx="0"/>
          </p:cNvCxnSpPr>
          <p:nvPr/>
        </p:nvCxnSpPr>
        <p:spPr>
          <a:xfrm>
            <a:off x="3541877" y="3291775"/>
            <a:ext cx="0" cy="69750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93" name="Google Shape;493;p42"/>
          <p:cNvCxnSpPr>
            <a:cxnSpLocks/>
            <a:stCxn id="484" idx="0"/>
            <a:endCxn id="478" idx="2"/>
          </p:cNvCxnSpPr>
          <p:nvPr/>
        </p:nvCxnSpPr>
        <p:spPr>
          <a:xfrm flipV="1">
            <a:off x="5182726" y="1948939"/>
            <a:ext cx="0" cy="895236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94" name="Google Shape;494;p42"/>
          <p:cNvCxnSpPr>
            <a:cxnSpLocks/>
            <a:stCxn id="485" idx="2"/>
            <a:endCxn id="481" idx="0"/>
          </p:cNvCxnSpPr>
          <p:nvPr/>
        </p:nvCxnSpPr>
        <p:spPr>
          <a:xfrm>
            <a:off x="6898170" y="3291775"/>
            <a:ext cx="0" cy="23578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>
          <a:extLst>
            <a:ext uri="{FF2B5EF4-FFF2-40B4-BE49-F238E27FC236}">
              <a16:creationId xmlns:a16="http://schemas.microsoft.com/office/drawing/2014/main" id="{D884D77E-4266-595D-1DB2-D31A0DBD1A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2">
            <a:extLst>
              <a:ext uri="{FF2B5EF4-FFF2-40B4-BE49-F238E27FC236}">
                <a16:creationId xmlns:a16="http://schemas.microsoft.com/office/drawing/2014/main" id="{DE393A15-4BE4-0236-A5B7-4E609D5C83C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133910" y="-432071"/>
            <a:ext cx="4454875" cy="4454851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2">
            <a:extLst>
              <a:ext uri="{FF2B5EF4-FFF2-40B4-BE49-F238E27FC236}">
                <a16:creationId xmlns:a16="http://schemas.microsoft.com/office/drawing/2014/main" id="{D004BEC0-E35A-00CC-3ABD-644F07B240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28275" y="2484375"/>
            <a:ext cx="3146700" cy="12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dirty="0"/>
              <a:t>Código</a:t>
            </a:r>
            <a:endParaRPr dirty="0"/>
          </a:p>
        </p:txBody>
      </p:sp>
      <p:sp>
        <p:nvSpPr>
          <p:cNvPr id="268" name="Google Shape;268;p32">
            <a:extLst>
              <a:ext uri="{FF2B5EF4-FFF2-40B4-BE49-F238E27FC236}">
                <a16:creationId xmlns:a16="http://schemas.microsoft.com/office/drawing/2014/main" id="{1E98985B-EF13-A092-9E71-71FF92E4436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228275" y="1458425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70" name="Google Shape;270;p32">
            <a:extLst>
              <a:ext uri="{FF2B5EF4-FFF2-40B4-BE49-F238E27FC236}">
                <a16:creationId xmlns:a16="http://schemas.microsoft.com/office/drawing/2014/main" id="{BA5D556C-C712-C850-3E41-9CC2D9495AF8}"/>
              </a:ext>
            </a:extLst>
          </p:cNvPr>
          <p:cNvSpPr/>
          <p:nvPr/>
        </p:nvSpPr>
        <p:spPr>
          <a:xfrm>
            <a:off x="4724624" y="1473200"/>
            <a:ext cx="812400" cy="812100"/>
          </a:xfrm>
          <a:prstGeom prst="pie">
            <a:avLst>
              <a:gd name="adj1" fmla="val 5400764"/>
              <a:gd name="adj2" fmla="val 1620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76001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>
          <a:extLst>
            <a:ext uri="{FF2B5EF4-FFF2-40B4-BE49-F238E27FC236}">
              <a16:creationId xmlns:a16="http://schemas.microsoft.com/office/drawing/2014/main" id="{D7DEBA0D-506D-075F-6410-6C2D1FBB95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42">
            <a:extLst>
              <a:ext uri="{FF2B5EF4-FFF2-40B4-BE49-F238E27FC236}">
                <a16:creationId xmlns:a16="http://schemas.microsoft.com/office/drawing/2014/main" id="{4E2865B5-5E33-43A2-F9BE-B784C2437D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ES" dirty="0"/>
              <a:t>Código</a:t>
            </a:r>
            <a:endParaRPr dirty="0"/>
          </a:p>
        </p:txBody>
      </p:sp>
      <p:sp>
        <p:nvSpPr>
          <p:cNvPr id="479" name="Google Shape;479;p42">
            <a:extLst>
              <a:ext uri="{FF2B5EF4-FFF2-40B4-BE49-F238E27FC236}">
                <a16:creationId xmlns:a16="http://schemas.microsoft.com/office/drawing/2014/main" id="{939FBCAC-C4F5-A050-8C83-50C22F2108AD}"/>
              </a:ext>
            </a:extLst>
          </p:cNvPr>
          <p:cNvSpPr txBox="1"/>
          <p:nvPr/>
        </p:nvSpPr>
        <p:spPr>
          <a:xfrm flipH="1">
            <a:off x="5992020" y="1574100"/>
            <a:ext cx="18123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ZoneTexte 2">
            <a:extLst>
              <a:ext uri="{FF2B5EF4-FFF2-40B4-BE49-F238E27FC236}">
                <a16:creationId xmlns:a16="http://schemas.microsoft.com/office/drawing/2014/main" id="{C94C6169-7E97-33A8-9550-EA02522F2E10}"/>
              </a:ext>
            </a:extLst>
          </p:cNvPr>
          <p:cNvSpPr txBox="1"/>
          <p:nvPr/>
        </p:nvSpPr>
        <p:spPr>
          <a:xfrm>
            <a:off x="713225" y="1186636"/>
            <a:ext cx="655625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Processamento no Google </a:t>
            </a:r>
            <a:r>
              <a:rPr lang="pt-BR" sz="12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Colab</a:t>
            </a:r>
            <a:endParaRPr lang="pt-BR" sz="12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pt-BR" sz="12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As bandas B03, B08 e B11 foram carregadas para calcular dois índices importantes:</a:t>
            </a:r>
          </a:p>
          <a:p>
            <a:pPr marL="228600" lvl="8" indent="-228600">
              <a:buFont typeface="+mj-lt"/>
              <a:buAutoNum type="arabicPeriod"/>
            </a:pPr>
            <a:r>
              <a:rPr lang="pt-BR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NDWI (Índice de Água): detecta presença de água em superfície.</a:t>
            </a:r>
          </a:p>
          <a:p>
            <a:pPr marL="228600" lvl="8" indent="-228600">
              <a:buFont typeface="+mj-lt"/>
              <a:buAutoNum type="arabicPeriod"/>
            </a:pPr>
            <a:r>
              <a:rPr lang="pt-BR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NDMI (Índice de Umidade): avalia o nível de umidade da vegetação.</a:t>
            </a:r>
          </a:p>
          <a:p>
            <a:pPr marL="228600" lvl="8" indent="-228600">
              <a:buFont typeface="+mj-lt"/>
              <a:buAutoNum type="arabicPeriod"/>
            </a:pPr>
            <a:endParaRPr lang="pt-BR" sz="1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200" dirty="0"/>
              <a:t>Os valores dos índices foram classificados em diferentes intervalos:</a:t>
            </a:r>
          </a:p>
          <a:p>
            <a:pPr marL="228600" indent="-228600">
              <a:buFont typeface="+mj-lt"/>
              <a:buAutoNum type="arabicPeriod"/>
            </a:pPr>
            <a:r>
              <a:rPr lang="pt-BR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NDWI (Índice de Água): detecta presença de água em superfície.</a:t>
            </a:r>
          </a:p>
          <a:p>
            <a:pPr marL="228600" lvl="8" indent="-228600">
              <a:buFont typeface="+mj-lt"/>
              <a:buAutoNum type="arabicPeriod"/>
            </a:pPr>
            <a:r>
              <a:rPr lang="pt-BR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NDMI (Índice de Umidade): avalia o nível de umidade da vegetação.</a:t>
            </a:r>
          </a:p>
          <a:p>
            <a:pPr marL="228600" lvl="8" indent="-228600">
              <a:buFont typeface="+mj-lt"/>
              <a:buAutoNum type="arabicPeriod"/>
            </a:pPr>
            <a:endParaRPr lang="pt-BR" sz="1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71450" lvl="8" indent="-171450">
              <a:buFont typeface="Arial" panose="020B0604020202020204" pitchFamily="34" charset="0"/>
              <a:buChar char="•"/>
            </a:pPr>
            <a:r>
              <a:rPr lang="pt-BR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 código gera uma imagem final colorida e calcula os percentuais de cada tipo de zona com base nos valores dos índices.</a:t>
            </a:r>
          </a:p>
          <a:p>
            <a:pPr marL="171450" lvl="8" indent="-171450">
              <a:buFont typeface="Arial" panose="020B0604020202020204" pitchFamily="34" charset="0"/>
              <a:buChar char="•"/>
            </a:pPr>
            <a:endParaRPr lang="pt-BR" sz="1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71450" lvl="8" indent="-171450">
              <a:buFont typeface="Arial" panose="020B0604020202020204" pitchFamily="34" charset="0"/>
              <a:buChar char="•"/>
            </a:pPr>
            <a:r>
              <a:rPr lang="pt-BR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Resultado: uma visualização precisa e um resumo quantitativo da distribuição hídrica e da umidade no terreno.</a:t>
            </a:r>
          </a:p>
          <a:p>
            <a:pPr lvl="8"/>
            <a:endParaRPr lang="pt-BR" sz="1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lvl="8"/>
            <a:endParaRPr lang="pt-BR" sz="1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pt-BR" sz="1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4802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>
          <a:extLst>
            <a:ext uri="{FF2B5EF4-FFF2-40B4-BE49-F238E27FC236}">
              <a16:creationId xmlns:a16="http://schemas.microsoft.com/office/drawing/2014/main" id="{209F2331-A20C-B265-5F18-76827C61F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2">
            <a:extLst>
              <a:ext uri="{FF2B5EF4-FFF2-40B4-BE49-F238E27FC236}">
                <a16:creationId xmlns:a16="http://schemas.microsoft.com/office/drawing/2014/main" id="{EFEF6ED6-7B3F-E8FD-F3AB-7ED22CCD5FC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133910" y="-432071"/>
            <a:ext cx="4454875" cy="4454851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2">
            <a:extLst>
              <a:ext uri="{FF2B5EF4-FFF2-40B4-BE49-F238E27FC236}">
                <a16:creationId xmlns:a16="http://schemas.microsoft.com/office/drawing/2014/main" id="{03382D1E-6205-E18C-21BA-00D812AA0DB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28275" y="2484375"/>
            <a:ext cx="3146700" cy="12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dirty="0" err="1"/>
              <a:t>Conclusões</a:t>
            </a:r>
            <a:br>
              <a:rPr lang="es-ES" dirty="0"/>
            </a:br>
            <a:endParaRPr dirty="0"/>
          </a:p>
        </p:txBody>
      </p:sp>
      <p:sp>
        <p:nvSpPr>
          <p:cNvPr id="268" name="Google Shape;268;p32">
            <a:extLst>
              <a:ext uri="{FF2B5EF4-FFF2-40B4-BE49-F238E27FC236}">
                <a16:creationId xmlns:a16="http://schemas.microsoft.com/office/drawing/2014/main" id="{A2360338-3582-E4A7-C626-5D51325F397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228275" y="1458425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70" name="Google Shape;270;p32">
            <a:extLst>
              <a:ext uri="{FF2B5EF4-FFF2-40B4-BE49-F238E27FC236}">
                <a16:creationId xmlns:a16="http://schemas.microsoft.com/office/drawing/2014/main" id="{B39DEC94-A16B-3E29-D021-90E82EE1781E}"/>
              </a:ext>
            </a:extLst>
          </p:cNvPr>
          <p:cNvSpPr/>
          <p:nvPr/>
        </p:nvSpPr>
        <p:spPr>
          <a:xfrm>
            <a:off x="4724624" y="1473200"/>
            <a:ext cx="812400" cy="812100"/>
          </a:xfrm>
          <a:prstGeom prst="pie">
            <a:avLst>
              <a:gd name="adj1" fmla="val 5400764"/>
              <a:gd name="adj2" fmla="val 1620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70231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>
          <a:extLst>
            <a:ext uri="{FF2B5EF4-FFF2-40B4-BE49-F238E27FC236}">
              <a16:creationId xmlns:a16="http://schemas.microsoft.com/office/drawing/2014/main" id="{E3E4868F-622F-3036-EFF4-A23179D566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42">
            <a:extLst>
              <a:ext uri="{FF2B5EF4-FFF2-40B4-BE49-F238E27FC236}">
                <a16:creationId xmlns:a16="http://schemas.microsoft.com/office/drawing/2014/main" id="{7BB59992-6B04-31D9-5127-961206A6FC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ES" dirty="0" err="1"/>
              <a:t>Conclusões</a:t>
            </a:r>
            <a:br>
              <a:rPr lang="es-ES" dirty="0"/>
            </a:br>
            <a:endParaRPr dirty="0"/>
          </a:p>
        </p:txBody>
      </p:sp>
      <p:sp>
        <p:nvSpPr>
          <p:cNvPr id="477" name="Google Shape;477;p42">
            <a:extLst>
              <a:ext uri="{FF2B5EF4-FFF2-40B4-BE49-F238E27FC236}">
                <a16:creationId xmlns:a16="http://schemas.microsoft.com/office/drawing/2014/main" id="{AA50807C-F011-2F8E-924D-5A6711A75291}"/>
              </a:ext>
            </a:extLst>
          </p:cNvPr>
          <p:cNvSpPr txBox="1"/>
          <p:nvPr/>
        </p:nvSpPr>
        <p:spPr>
          <a:xfrm flipH="1">
            <a:off x="705245" y="1301533"/>
            <a:ext cx="2598329" cy="773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i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Uso do Sentinel Hub EO Browser facilitou a aquisição de imagens e bandas.</a:t>
            </a:r>
          </a:p>
        </p:txBody>
      </p:sp>
      <p:sp>
        <p:nvSpPr>
          <p:cNvPr id="478" name="Google Shape;478;p42">
            <a:extLst>
              <a:ext uri="{FF2B5EF4-FFF2-40B4-BE49-F238E27FC236}">
                <a16:creationId xmlns:a16="http://schemas.microsoft.com/office/drawing/2014/main" id="{CD63B777-4135-618F-0C81-F26688E75666}"/>
              </a:ext>
            </a:extLst>
          </p:cNvPr>
          <p:cNvSpPr txBox="1"/>
          <p:nvPr/>
        </p:nvSpPr>
        <p:spPr>
          <a:xfrm flipH="1">
            <a:off x="3729358" y="1301534"/>
            <a:ext cx="2906736" cy="647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i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 abordagem é rápida, visual e eficiente para aplicações práticas.</a:t>
            </a:r>
          </a:p>
        </p:txBody>
      </p:sp>
      <p:sp>
        <p:nvSpPr>
          <p:cNvPr id="479" name="Google Shape;479;p42">
            <a:extLst>
              <a:ext uri="{FF2B5EF4-FFF2-40B4-BE49-F238E27FC236}">
                <a16:creationId xmlns:a16="http://schemas.microsoft.com/office/drawing/2014/main" id="{75F63224-AD7E-C546-2D24-CE986BD5BBCA}"/>
              </a:ext>
            </a:extLst>
          </p:cNvPr>
          <p:cNvSpPr txBox="1"/>
          <p:nvPr/>
        </p:nvSpPr>
        <p:spPr>
          <a:xfrm flipH="1">
            <a:off x="5992020" y="1574100"/>
            <a:ext cx="18123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0" name="Google Shape;480;p42">
            <a:extLst>
              <a:ext uri="{FF2B5EF4-FFF2-40B4-BE49-F238E27FC236}">
                <a16:creationId xmlns:a16="http://schemas.microsoft.com/office/drawing/2014/main" id="{6415C89C-AE9B-754B-D0F4-53685468D133}"/>
              </a:ext>
            </a:extLst>
          </p:cNvPr>
          <p:cNvSpPr txBox="1"/>
          <p:nvPr/>
        </p:nvSpPr>
        <p:spPr>
          <a:xfrm flipH="1">
            <a:off x="2073897" y="3989278"/>
            <a:ext cx="2935960" cy="678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i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Classificação final permite diferenciar claramente zonas úmidas, secas e corpos d’água.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BR"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1" name="Google Shape;481;p42">
            <a:extLst>
              <a:ext uri="{FF2B5EF4-FFF2-40B4-BE49-F238E27FC236}">
                <a16:creationId xmlns:a16="http://schemas.microsoft.com/office/drawing/2014/main" id="{FAC89995-2823-AC8B-62D0-5B387DB129E7}"/>
              </a:ext>
            </a:extLst>
          </p:cNvPr>
          <p:cNvSpPr txBox="1"/>
          <p:nvPr/>
        </p:nvSpPr>
        <p:spPr>
          <a:xfrm flipH="1">
            <a:off x="5801789" y="3527558"/>
            <a:ext cx="2192762" cy="1139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i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Código em Python pode ser facilmente reutilizado para outras regiões</a:t>
            </a:r>
          </a:p>
        </p:txBody>
      </p:sp>
      <p:sp>
        <p:nvSpPr>
          <p:cNvPr id="482" name="Google Shape;482;p42">
            <a:extLst>
              <a:ext uri="{FF2B5EF4-FFF2-40B4-BE49-F238E27FC236}">
                <a16:creationId xmlns:a16="http://schemas.microsoft.com/office/drawing/2014/main" id="{C12ECB04-6583-1F0A-92D1-FE1066B6B92C}"/>
              </a:ext>
            </a:extLst>
          </p:cNvPr>
          <p:cNvSpPr txBox="1"/>
          <p:nvPr/>
        </p:nvSpPr>
        <p:spPr>
          <a:xfrm>
            <a:off x="1637061" y="284417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01</a:t>
            </a:r>
            <a:endParaRPr sz="3000" dirty="0">
              <a:solidFill>
                <a:schemeClr val="dk1"/>
              </a:solidFill>
              <a:latin typeface="Urbanist Black"/>
              <a:ea typeface="Urbanist Black"/>
              <a:cs typeface="Urbanist Black"/>
              <a:sym typeface="Urbanist Black"/>
            </a:endParaRPr>
          </a:p>
        </p:txBody>
      </p:sp>
      <p:sp>
        <p:nvSpPr>
          <p:cNvPr id="483" name="Google Shape;483;p42">
            <a:extLst>
              <a:ext uri="{FF2B5EF4-FFF2-40B4-BE49-F238E27FC236}">
                <a16:creationId xmlns:a16="http://schemas.microsoft.com/office/drawing/2014/main" id="{E8E67F44-ADBF-F845-CB89-8FCCAE190F74}"/>
              </a:ext>
            </a:extLst>
          </p:cNvPr>
          <p:cNvSpPr txBox="1"/>
          <p:nvPr/>
        </p:nvSpPr>
        <p:spPr>
          <a:xfrm>
            <a:off x="3174527" y="284417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02</a:t>
            </a:r>
            <a:endParaRPr sz="3000" dirty="0">
              <a:solidFill>
                <a:schemeClr val="dk1"/>
              </a:solidFill>
              <a:latin typeface="Urbanist Black"/>
              <a:ea typeface="Urbanist Black"/>
              <a:cs typeface="Urbanist Black"/>
              <a:sym typeface="Urbanist Black"/>
            </a:endParaRPr>
          </a:p>
        </p:txBody>
      </p:sp>
      <p:sp>
        <p:nvSpPr>
          <p:cNvPr id="484" name="Google Shape;484;p42">
            <a:extLst>
              <a:ext uri="{FF2B5EF4-FFF2-40B4-BE49-F238E27FC236}">
                <a16:creationId xmlns:a16="http://schemas.microsoft.com/office/drawing/2014/main" id="{2F9F295E-001A-5B6B-602F-914EB23BD221}"/>
              </a:ext>
            </a:extLst>
          </p:cNvPr>
          <p:cNvSpPr txBox="1"/>
          <p:nvPr/>
        </p:nvSpPr>
        <p:spPr>
          <a:xfrm>
            <a:off x="4815376" y="284417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03</a:t>
            </a:r>
            <a:endParaRPr sz="3000">
              <a:solidFill>
                <a:schemeClr val="dk1"/>
              </a:solidFill>
              <a:latin typeface="Urbanist Black"/>
              <a:ea typeface="Urbanist Black"/>
              <a:cs typeface="Urbanist Black"/>
              <a:sym typeface="Urbanist Black"/>
            </a:endParaRPr>
          </a:p>
        </p:txBody>
      </p:sp>
      <p:sp>
        <p:nvSpPr>
          <p:cNvPr id="485" name="Google Shape;485;p42">
            <a:extLst>
              <a:ext uri="{FF2B5EF4-FFF2-40B4-BE49-F238E27FC236}">
                <a16:creationId xmlns:a16="http://schemas.microsoft.com/office/drawing/2014/main" id="{7C04FCAD-7533-16EA-A565-914FA45324D4}"/>
              </a:ext>
            </a:extLst>
          </p:cNvPr>
          <p:cNvSpPr txBox="1"/>
          <p:nvPr/>
        </p:nvSpPr>
        <p:spPr>
          <a:xfrm>
            <a:off x="6530820" y="284417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04</a:t>
            </a:r>
            <a:endParaRPr sz="3000" dirty="0">
              <a:solidFill>
                <a:schemeClr val="dk1"/>
              </a:solidFill>
              <a:latin typeface="Urbanist Black"/>
              <a:ea typeface="Urbanist Black"/>
              <a:cs typeface="Urbanist Black"/>
              <a:sym typeface="Urbanist Black"/>
            </a:endParaRPr>
          </a:p>
        </p:txBody>
      </p:sp>
      <p:cxnSp>
        <p:nvCxnSpPr>
          <p:cNvPr id="487" name="Google Shape;487;p42">
            <a:extLst>
              <a:ext uri="{FF2B5EF4-FFF2-40B4-BE49-F238E27FC236}">
                <a16:creationId xmlns:a16="http://schemas.microsoft.com/office/drawing/2014/main" id="{25568CA8-952D-EA10-6E36-CB2CDBDE7DE8}"/>
              </a:ext>
            </a:extLst>
          </p:cNvPr>
          <p:cNvCxnSpPr>
            <a:stCxn id="482" idx="3"/>
            <a:endCxn id="483" idx="1"/>
          </p:cNvCxnSpPr>
          <p:nvPr/>
        </p:nvCxnSpPr>
        <p:spPr>
          <a:xfrm>
            <a:off x="2371761" y="3067975"/>
            <a:ext cx="80276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88" name="Google Shape;488;p42">
            <a:extLst>
              <a:ext uri="{FF2B5EF4-FFF2-40B4-BE49-F238E27FC236}">
                <a16:creationId xmlns:a16="http://schemas.microsoft.com/office/drawing/2014/main" id="{5F7AA2C8-9EEC-9851-318D-526502FE3DEF}"/>
              </a:ext>
            </a:extLst>
          </p:cNvPr>
          <p:cNvCxnSpPr>
            <a:stCxn id="483" idx="3"/>
            <a:endCxn id="484" idx="1"/>
          </p:cNvCxnSpPr>
          <p:nvPr/>
        </p:nvCxnSpPr>
        <p:spPr>
          <a:xfrm>
            <a:off x="3909227" y="3067975"/>
            <a:ext cx="90614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89" name="Google Shape;489;p42">
            <a:extLst>
              <a:ext uri="{FF2B5EF4-FFF2-40B4-BE49-F238E27FC236}">
                <a16:creationId xmlns:a16="http://schemas.microsoft.com/office/drawing/2014/main" id="{825CC82B-DBA7-C827-DDEA-5E3464DAD939}"/>
              </a:ext>
            </a:extLst>
          </p:cNvPr>
          <p:cNvCxnSpPr>
            <a:stCxn id="484" idx="3"/>
            <a:endCxn id="485" idx="1"/>
          </p:cNvCxnSpPr>
          <p:nvPr/>
        </p:nvCxnSpPr>
        <p:spPr>
          <a:xfrm>
            <a:off x="5550076" y="3067975"/>
            <a:ext cx="98074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91" name="Google Shape;491;p42">
            <a:extLst>
              <a:ext uri="{FF2B5EF4-FFF2-40B4-BE49-F238E27FC236}">
                <a16:creationId xmlns:a16="http://schemas.microsoft.com/office/drawing/2014/main" id="{8BFF1162-D8FC-7167-D4A2-522D999FA2DA}"/>
              </a:ext>
            </a:extLst>
          </p:cNvPr>
          <p:cNvCxnSpPr>
            <a:cxnSpLocks/>
            <a:stCxn id="482" idx="0"/>
            <a:endCxn id="477" idx="2"/>
          </p:cNvCxnSpPr>
          <p:nvPr/>
        </p:nvCxnSpPr>
        <p:spPr>
          <a:xfrm flipH="1" flipV="1">
            <a:off x="2004409" y="2075524"/>
            <a:ext cx="2" cy="76865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92" name="Google Shape;492;p42">
            <a:extLst>
              <a:ext uri="{FF2B5EF4-FFF2-40B4-BE49-F238E27FC236}">
                <a16:creationId xmlns:a16="http://schemas.microsoft.com/office/drawing/2014/main" id="{1D134FF2-517E-C7FE-38DC-1B01A27D30C4}"/>
              </a:ext>
            </a:extLst>
          </p:cNvPr>
          <p:cNvCxnSpPr>
            <a:cxnSpLocks/>
            <a:stCxn id="483" idx="2"/>
            <a:endCxn id="480" idx="0"/>
          </p:cNvCxnSpPr>
          <p:nvPr/>
        </p:nvCxnSpPr>
        <p:spPr>
          <a:xfrm>
            <a:off x="3541877" y="3291775"/>
            <a:ext cx="0" cy="69750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93" name="Google Shape;493;p42">
            <a:extLst>
              <a:ext uri="{FF2B5EF4-FFF2-40B4-BE49-F238E27FC236}">
                <a16:creationId xmlns:a16="http://schemas.microsoft.com/office/drawing/2014/main" id="{A8BD885D-BAAA-8AD6-47F5-114573F966A1}"/>
              </a:ext>
            </a:extLst>
          </p:cNvPr>
          <p:cNvCxnSpPr>
            <a:cxnSpLocks/>
            <a:stCxn id="484" idx="0"/>
            <a:endCxn id="478" idx="2"/>
          </p:cNvCxnSpPr>
          <p:nvPr/>
        </p:nvCxnSpPr>
        <p:spPr>
          <a:xfrm flipV="1">
            <a:off x="5182726" y="1948939"/>
            <a:ext cx="0" cy="895236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94" name="Google Shape;494;p42">
            <a:extLst>
              <a:ext uri="{FF2B5EF4-FFF2-40B4-BE49-F238E27FC236}">
                <a16:creationId xmlns:a16="http://schemas.microsoft.com/office/drawing/2014/main" id="{68408EE9-5096-BAD2-D97D-26C6CD5BFF14}"/>
              </a:ext>
            </a:extLst>
          </p:cNvPr>
          <p:cNvCxnSpPr>
            <a:cxnSpLocks/>
            <a:stCxn id="485" idx="2"/>
            <a:endCxn id="481" idx="0"/>
          </p:cNvCxnSpPr>
          <p:nvPr/>
        </p:nvCxnSpPr>
        <p:spPr>
          <a:xfrm>
            <a:off x="6898170" y="3291775"/>
            <a:ext cx="0" cy="23578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240497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-2174525" y="1153050"/>
            <a:ext cx="51434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219" name="Google Shape;219;p30"/>
          <p:cNvSpPr txBox="1">
            <a:spLocks noGrp="1"/>
          </p:cNvSpPr>
          <p:nvPr>
            <p:ph type="title" idx="2"/>
          </p:nvPr>
        </p:nvSpPr>
        <p:spPr>
          <a:xfrm>
            <a:off x="1284363" y="165569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20" name="Google Shape;220;p30"/>
          <p:cNvSpPr txBox="1">
            <a:spLocks noGrp="1"/>
          </p:cNvSpPr>
          <p:nvPr>
            <p:ph type="title" idx="3"/>
          </p:nvPr>
        </p:nvSpPr>
        <p:spPr>
          <a:xfrm>
            <a:off x="1284363" y="3178302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21" name="Google Shape;221;p30"/>
          <p:cNvSpPr txBox="1">
            <a:spLocks noGrp="1"/>
          </p:cNvSpPr>
          <p:nvPr>
            <p:ph type="title" idx="4"/>
          </p:nvPr>
        </p:nvSpPr>
        <p:spPr>
          <a:xfrm>
            <a:off x="3694825" y="165569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22" name="Google Shape;222;p30"/>
          <p:cNvSpPr txBox="1">
            <a:spLocks noGrp="1"/>
          </p:cNvSpPr>
          <p:nvPr>
            <p:ph type="title" idx="5"/>
          </p:nvPr>
        </p:nvSpPr>
        <p:spPr>
          <a:xfrm>
            <a:off x="3694825" y="317893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23" name="Google Shape;223;p30"/>
          <p:cNvSpPr txBox="1">
            <a:spLocks noGrp="1"/>
          </p:cNvSpPr>
          <p:nvPr>
            <p:ph type="title" idx="6"/>
          </p:nvPr>
        </p:nvSpPr>
        <p:spPr>
          <a:xfrm>
            <a:off x="6086963" y="165569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24" name="Google Shape;224;p30"/>
          <p:cNvSpPr txBox="1">
            <a:spLocks noGrp="1"/>
          </p:cNvSpPr>
          <p:nvPr>
            <p:ph type="title" idx="7"/>
          </p:nvPr>
        </p:nvSpPr>
        <p:spPr>
          <a:xfrm>
            <a:off x="6086963" y="315045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225" name="Google Shape;225;p30"/>
          <p:cNvSpPr txBox="1">
            <a:spLocks noGrp="1"/>
          </p:cNvSpPr>
          <p:nvPr>
            <p:ph type="subTitle" idx="1"/>
          </p:nvPr>
        </p:nvSpPr>
        <p:spPr>
          <a:xfrm>
            <a:off x="1284363" y="2210050"/>
            <a:ext cx="19821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Introdução</a:t>
            </a:r>
          </a:p>
        </p:txBody>
      </p:sp>
      <p:sp>
        <p:nvSpPr>
          <p:cNvPr id="226" name="Google Shape;226;p30"/>
          <p:cNvSpPr txBox="1">
            <a:spLocks noGrp="1"/>
          </p:cNvSpPr>
          <p:nvPr>
            <p:ph type="subTitle" idx="8"/>
          </p:nvPr>
        </p:nvSpPr>
        <p:spPr>
          <a:xfrm>
            <a:off x="3694825" y="2210050"/>
            <a:ext cx="19821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Metodologia</a:t>
            </a:r>
            <a:endParaRPr dirty="0"/>
          </a:p>
        </p:txBody>
      </p:sp>
      <p:sp>
        <p:nvSpPr>
          <p:cNvPr id="227" name="Google Shape;227;p30"/>
          <p:cNvSpPr txBox="1">
            <a:spLocks noGrp="1"/>
          </p:cNvSpPr>
          <p:nvPr>
            <p:ph type="subTitle" idx="9"/>
          </p:nvPr>
        </p:nvSpPr>
        <p:spPr>
          <a:xfrm>
            <a:off x="6086962" y="2210050"/>
            <a:ext cx="2474331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CA" dirty="0"/>
              <a:t>Sentinel Hub EO Browser</a:t>
            </a:r>
            <a:br>
              <a:rPr lang="fr-CA" dirty="0"/>
            </a:br>
            <a:br>
              <a:rPr lang="pt-PT" b="1" i="1" dirty="0">
                <a:latin typeface="Lato"/>
                <a:ea typeface="Lato"/>
                <a:cs typeface="Lato"/>
                <a:sym typeface="Lato"/>
              </a:rPr>
            </a:br>
            <a:endParaRPr dirty="0"/>
          </a:p>
        </p:txBody>
      </p:sp>
      <p:sp>
        <p:nvSpPr>
          <p:cNvPr id="228" name="Google Shape;228;p30"/>
          <p:cNvSpPr txBox="1">
            <a:spLocks noGrp="1"/>
          </p:cNvSpPr>
          <p:nvPr>
            <p:ph type="subTitle" idx="13"/>
          </p:nvPr>
        </p:nvSpPr>
        <p:spPr>
          <a:xfrm>
            <a:off x="1312965" y="3733338"/>
            <a:ext cx="19821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ES" dirty="0" err="1"/>
              <a:t>Classificação</a:t>
            </a:r>
            <a:endParaRPr dirty="0"/>
          </a:p>
        </p:txBody>
      </p:sp>
      <p:sp>
        <p:nvSpPr>
          <p:cNvPr id="229" name="Google Shape;229;p30"/>
          <p:cNvSpPr txBox="1">
            <a:spLocks noGrp="1"/>
          </p:cNvSpPr>
          <p:nvPr>
            <p:ph type="subTitle" idx="14"/>
          </p:nvPr>
        </p:nvSpPr>
        <p:spPr>
          <a:xfrm>
            <a:off x="3723427" y="3733338"/>
            <a:ext cx="2196488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ES" dirty="0"/>
              <a:t>Código</a:t>
            </a:r>
            <a:endParaRPr dirty="0"/>
          </a:p>
        </p:txBody>
      </p:sp>
      <p:sp>
        <p:nvSpPr>
          <p:cNvPr id="230" name="Google Shape;230;p30"/>
          <p:cNvSpPr txBox="1">
            <a:spLocks noGrp="1"/>
          </p:cNvSpPr>
          <p:nvPr>
            <p:ph type="subTitle" idx="15"/>
          </p:nvPr>
        </p:nvSpPr>
        <p:spPr>
          <a:xfrm>
            <a:off x="6086962" y="3725955"/>
            <a:ext cx="19821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ES" dirty="0" err="1"/>
              <a:t>Conclusões</a:t>
            </a:r>
            <a:endParaRPr lang="pt-BR" dirty="0"/>
          </a:p>
        </p:txBody>
      </p:sp>
      <p:sp>
        <p:nvSpPr>
          <p:cNvPr id="231" name="Google Shape;231;p30"/>
          <p:cNvSpPr/>
          <p:nvPr/>
        </p:nvSpPr>
        <p:spPr>
          <a:xfrm>
            <a:off x="1074938" y="1676850"/>
            <a:ext cx="405300" cy="405300"/>
          </a:xfrm>
          <a:prstGeom prst="pie">
            <a:avLst>
              <a:gd name="adj1" fmla="val 5400764"/>
              <a:gd name="adj2" fmla="val 1620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0"/>
          <p:cNvSpPr/>
          <p:nvPr/>
        </p:nvSpPr>
        <p:spPr>
          <a:xfrm>
            <a:off x="1103540" y="3200085"/>
            <a:ext cx="405300" cy="405300"/>
          </a:xfrm>
          <a:prstGeom prst="pie">
            <a:avLst>
              <a:gd name="adj1" fmla="val 5400764"/>
              <a:gd name="adj2" fmla="val 1620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30"/>
          <p:cNvSpPr/>
          <p:nvPr/>
        </p:nvSpPr>
        <p:spPr>
          <a:xfrm>
            <a:off x="3480850" y="1676850"/>
            <a:ext cx="405300" cy="405300"/>
          </a:xfrm>
          <a:prstGeom prst="pie">
            <a:avLst>
              <a:gd name="adj1" fmla="val 5400764"/>
              <a:gd name="adj2" fmla="val 1620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30"/>
          <p:cNvSpPr/>
          <p:nvPr/>
        </p:nvSpPr>
        <p:spPr>
          <a:xfrm>
            <a:off x="3509452" y="3200085"/>
            <a:ext cx="405300" cy="405300"/>
          </a:xfrm>
          <a:prstGeom prst="pie">
            <a:avLst>
              <a:gd name="adj1" fmla="val 5400764"/>
              <a:gd name="adj2" fmla="val 1620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30"/>
          <p:cNvSpPr/>
          <p:nvPr/>
        </p:nvSpPr>
        <p:spPr>
          <a:xfrm>
            <a:off x="5891313" y="1676850"/>
            <a:ext cx="405300" cy="405300"/>
          </a:xfrm>
          <a:prstGeom prst="pie">
            <a:avLst>
              <a:gd name="adj1" fmla="val 5400764"/>
              <a:gd name="adj2" fmla="val 1620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30"/>
          <p:cNvSpPr/>
          <p:nvPr/>
        </p:nvSpPr>
        <p:spPr>
          <a:xfrm>
            <a:off x="5919915" y="3200085"/>
            <a:ext cx="405300" cy="405300"/>
          </a:xfrm>
          <a:prstGeom prst="pie">
            <a:avLst>
              <a:gd name="adj1" fmla="val 5400764"/>
              <a:gd name="adj2" fmla="val 1620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133910" y="-512754"/>
            <a:ext cx="4454875" cy="4454851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2"/>
          <p:cNvSpPr txBox="1">
            <a:spLocks noGrp="1"/>
          </p:cNvSpPr>
          <p:nvPr>
            <p:ph type="title"/>
          </p:nvPr>
        </p:nvSpPr>
        <p:spPr>
          <a:xfrm>
            <a:off x="5228275" y="2484375"/>
            <a:ext cx="3146700" cy="12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Introdução</a:t>
            </a:r>
          </a:p>
        </p:txBody>
      </p:sp>
      <p:sp>
        <p:nvSpPr>
          <p:cNvPr id="268" name="Google Shape;268;p32"/>
          <p:cNvSpPr txBox="1">
            <a:spLocks noGrp="1"/>
          </p:cNvSpPr>
          <p:nvPr>
            <p:ph type="title" idx="2"/>
          </p:nvPr>
        </p:nvSpPr>
        <p:spPr>
          <a:xfrm>
            <a:off x="5228275" y="1458425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70" name="Google Shape;270;p32"/>
          <p:cNvSpPr/>
          <p:nvPr/>
        </p:nvSpPr>
        <p:spPr>
          <a:xfrm>
            <a:off x="4724624" y="1473200"/>
            <a:ext cx="812400" cy="812100"/>
          </a:xfrm>
          <a:prstGeom prst="pie">
            <a:avLst>
              <a:gd name="adj1" fmla="val 5400764"/>
              <a:gd name="adj2" fmla="val 1620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</a:p>
        </p:txBody>
      </p:sp>
      <p:sp>
        <p:nvSpPr>
          <p:cNvPr id="287" name="Google Shape;287;p33"/>
          <p:cNvSpPr txBox="1">
            <a:spLocks noGrp="1"/>
          </p:cNvSpPr>
          <p:nvPr>
            <p:ph type="subTitle" idx="2"/>
          </p:nvPr>
        </p:nvSpPr>
        <p:spPr>
          <a:xfrm>
            <a:off x="775382" y="1507844"/>
            <a:ext cx="637628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defRPr sz="2000"/>
            </a:pPr>
            <a:r>
              <a:rPr lang="pt-BR" sz="1050" dirty="0"/>
              <a:t>Identificar zonas úmidas utilizando imagens de satélite.</a:t>
            </a:r>
          </a:p>
        </p:txBody>
      </p:sp>
      <p:sp>
        <p:nvSpPr>
          <p:cNvPr id="288" name="Google Shape;288;p33"/>
          <p:cNvSpPr txBox="1">
            <a:spLocks noGrp="1"/>
          </p:cNvSpPr>
          <p:nvPr>
            <p:ph type="subTitle" idx="3"/>
          </p:nvPr>
        </p:nvSpPr>
        <p:spPr>
          <a:xfrm>
            <a:off x="1147150" y="1097350"/>
            <a:ext cx="2433900" cy="43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Objetivo</a:t>
            </a:r>
            <a:endParaRPr lang="pt-BR"/>
          </a:p>
        </p:txBody>
      </p:sp>
      <p:pic>
        <p:nvPicPr>
          <p:cNvPr id="291" name="Google Shape;29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678073">
            <a:off x="7268983" y="3327035"/>
            <a:ext cx="3205099" cy="320509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288;p33">
            <a:extLst>
              <a:ext uri="{FF2B5EF4-FFF2-40B4-BE49-F238E27FC236}">
                <a16:creationId xmlns:a16="http://schemas.microsoft.com/office/drawing/2014/main" id="{8DE09305-7722-C0A6-0CA7-D07EE32A16EC}"/>
              </a:ext>
            </a:extLst>
          </p:cNvPr>
          <p:cNvSpPr txBox="1">
            <a:spLocks/>
          </p:cNvSpPr>
          <p:nvPr/>
        </p:nvSpPr>
        <p:spPr>
          <a:xfrm>
            <a:off x="775382" y="2243185"/>
            <a:ext cx="1654054" cy="4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18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9pPr>
          </a:lstStyle>
          <a:p>
            <a:pPr marL="0" indent="0"/>
            <a:r>
              <a:rPr lang="pt-BR" sz="1400" dirty="0"/>
              <a:t>Útil </a:t>
            </a:r>
            <a:endParaRPr lang="pt-B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E695C13B-874B-608F-DA9D-C2C7CE13DD16}"/>
              </a:ext>
            </a:extLst>
          </p:cNvPr>
          <p:cNvSpPr txBox="1"/>
          <p:nvPr/>
        </p:nvSpPr>
        <p:spPr>
          <a:xfrm>
            <a:off x="720000" y="2758941"/>
            <a:ext cx="1924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/>
              <a:t>Uso do solo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 err="1"/>
              <a:t>Construção</a:t>
            </a:r>
            <a:r>
              <a:rPr lang="es-ES" sz="120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 err="1"/>
              <a:t>Preservação</a:t>
            </a:r>
            <a:r>
              <a:rPr lang="es-ES" sz="1200" dirty="0"/>
              <a:t> ambiental</a:t>
            </a:r>
            <a:endParaRPr lang="pt-BR" sz="1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10" name="Google Shape;5862;p63">
            <a:extLst>
              <a:ext uri="{FF2B5EF4-FFF2-40B4-BE49-F238E27FC236}">
                <a16:creationId xmlns:a16="http://schemas.microsoft.com/office/drawing/2014/main" id="{5484FADB-4902-268B-311E-D2FD27F38356}"/>
              </a:ext>
            </a:extLst>
          </p:cNvPr>
          <p:cNvGrpSpPr/>
          <p:nvPr/>
        </p:nvGrpSpPr>
        <p:grpSpPr>
          <a:xfrm>
            <a:off x="512931" y="2346365"/>
            <a:ext cx="262451" cy="248832"/>
            <a:chOff x="-62151950" y="4111775"/>
            <a:chExt cx="318225" cy="316650"/>
          </a:xfrm>
        </p:grpSpPr>
        <p:sp>
          <p:nvSpPr>
            <p:cNvPr id="11" name="Google Shape;5863;p63">
              <a:extLst>
                <a:ext uri="{FF2B5EF4-FFF2-40B4-BE49-F238E27FC236}">
                  <a16:creationId xmlns:a16="http://schemas.microsoft.com/office/drawing/2014/main" id="{310EB54C-0C79-A33E-8DD4-A734C99E0839}"/>
                </a:ext>
              </a:extLst>
            </p:cNvPr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864;p63">
              <a:extLst>
                <a:ext uri="{FF2B5EF4-FFF2-40B4-BE49-F238E27FC236}">
                  <a16:creationId xmlns:a16="http://schemas.microsoft.com/office/drawing/2014/main" id="{68625A0B-5068-56C5-8E89-A3D9E3E2A39C}"/>
                </a:ext>
              </a:extLst>
            </p:cNvPr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865;p63">
              <a:extLst>
                <a:ext uri="{FF2B5EF4-FFF2-40B4-BE49-F238E27FC236}">
                  <a16:creationId xmlns:a16="http://schemas.microsoft.com/office/drawing/2014/main" id="{6D6862B4-7F80-44E9-BFFF-A7D1EDCE733E}"/>
                </a:ext>
              </a:extLst>
            </p:cNvPr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866;p63">
              <a:extLst>
                <a:ext uri="{FF2B5EF4-FFF2-40B4-BE49-F238E27FC236}">
                  <a16:creationId xmlns:a16="http://schemas.microsoft.com/office/drawing/2014/main" id="{275186CB-A77F-D29C-4918-C7E2B9C5DD3E}"/>
                </a:ext>
              </a:extLst>
            </p:cNvPr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5727;p63">
            <a:extLst>
              <a:ext uri="{FF2B5EF4-FFF2-40B4-BE49-F238E27FC236}">
                <a16:creationId xmlns:a16="http://schemas.microsoft.com/office/drawing/2014/main" id="{EC615F57-E3B5-8528-CF11-A650D096C21F}"/>
              </a:ext>
            </a:extLst>
          </p:cNvPr>
          <p:cNvGrpSpPr/>
          <p:nvPr/>
        </p:nvGrpSpPr>
        <p:grpSpPr>
          <a:xfrm>
            <a:off x="893315" y="1227258"/>
            <a:ext cx="253835" cy="256593"/>
            <a:chOff x="-63250675" y="3744075"/>
            <a:chExt cx="320350" cy="318100"/>
          </a:xfrm>
        </p:grpSpPr>
        <p:sp>
          <p:nvSpPr>
            <p:cNvPr id="20" name="Google Shape;5728;p63">
              <a:extLst>
                <a:ext uri="{FF2B5EF4-FFF2-40B4-BE49-F238E27FC236}">
                  <a16:creationId xmlns:a16="http://schemas.microsoft.com/office/drawing/2014/main" id="{4AB1C87D-7BCF-EFE5-C4DF-41A591B95710}"/>
                </a:ext>
              </a:extLst>
            </p:cNvPr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729;p63">
              <a:extLst>
                <a:ext uri="{FF2B5EF4-FFF2-40B4-BE49-F238E27FC236}">
                  <a16:creationId xmlns:a16="http://schemas.microsoft.com/office/drawing/2014/main" id="{883530A1-3B66-E6F0-D3E7-A3A1B50E956A}"/>
                </a:ext>
              </a:extLst>
            </p:cNvPr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730;p63">
              <a:extLst>
                <a:ext uri="{FF2B5EF4-FFF2-40B4-BE49-F238E27FC236}">
                  <a16:creationId xmlns:a16="http://schemas.microsoft.com/office/drawing/2014/main" id="{D0117829-4EC5-C4C2-1704-463DD90E3EBB}"/>
                </a:ext>
              </a:extLst>
            </p:cNvPr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88;p33">
            <a:extLst>
              <a:ext uri="{FF2B5EF4-FFF2-40B4-BE49-F238E27FC236}">
                <a16:creationId xmlns:a16="http://schemas.microsoft.com/office/drawing/2014/main" id="{03D900E5-903F-4F1F-BFB8-0803EA00C78C}"/>
              </a:ext>
            </a:extLst>
          </p:cNvPr>
          <p:cNvSpPr txBox="1">
            <a:spLocks/>
          </p:cNvSpPr>
          <p:nvPr/>
        </p:nvSpPr>
        <p:spPr>
          <a:xfrm>
            <a:off x="3150485" y="2262741"/>
            <a:ext cx="2142935" cy="4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18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9pPr>
          </a:lstStyle>
          <a:p>
            <a:pPr marL="0" indent="0"/>
            <a:r>
              <a:rPr lang="pt-BR" sz="1400" dirty="0"/>
              <a:t>Inicialmente</a:t>
            </a:r>
            <a:endParaRPr lang="pt-BR" dirty="0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5A2B2B41-C6A4-2C0E-9C38-00247E1DFCCA}"/>
              </a:ext>
            </a:extLst>
          </p:cNvPr>
          <p:cNvSpPr txBox="1"/>
          <p:nvPr/>
        </p:nvSpPr>
        <p:spPr>
          <a:xfrm>
            <a:off x="3130449" y="2758941"/>
            <a:ext cx="23356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 sz="2000"/>
            </a:pPr>
            <a:r>
              <a:rPr lang="pt-BR" sz="1200" dirty="0"/>
              <a:t>Planeja-se utilizar modelos de inteligência artificial com a plataforma QGIS, com a ferramenta </a:t>
            </a:r>
            <a:r>
              <a:rPr lang="pt-BR" sz="1200" dirty="0" err="1"/>
              <a:t>semi-automatic</a:t>
            </a:r>
            <a:r>
              <a:rPr lang="pt-BR" sz="1200" dirty="0"/>
              <a:t> </a:t>
            </a:r>
            <a:r>
              <a:rPr lang="pt-BR" sz="1200" dirty="0" err="1"/>
              <a:t>classification</a:t>
            </a:r>
            <a:r>
              <a:rPr lang="pt-BR" sz="1200" dirty="0"/>
              <a:t> plugin</a:t>
            </a:r>
          </a:p>
        </p:txBody>
      </p:sp>
      <p:sp>
        <p:nvSpPr>
          <p:cNvPr id="30" name="Google Shape;288;p33">
            <a:extLst>
              <a:ext uri="{FF2B5EF4-FFF2-40B4-BE49-F238E27FC236}">
                <a16:creationId xmlns:a16="http://schemas.microsoft.com/office/drawing/2014/main" id="{E02D909B-B2DC-4DD7-A6BF-5F9418062F0F}"/>
              </a:ext>
            </a:extLst>
          </p:cNvPr>
          <p:cNvSpPr txBox="1">
            <a:spLocks/>
          </p:cNvSpPr>
          <p:nvPr/>
        </p:nvSpPr>
        <p:spPr>
          <a:xfrm>
            <a:off x="5990435" y="2276410"/>
            <a:ext cx="1947705" cy="4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18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Black"/>
              <a:buNone/>
              <a:defRPr sz="2400" b="0" i="0" u="none" strike="noStrike" cap="none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defRPr>
            </a:lvl9pPr>
          </a:lstStyle>
          <a:p>
            <a:pPr marL="0" indent="0"/>
            <a:r>
              <a:rPr lang="pt-BR" sz="1400" dirty="0"/>
              <a:t>Finalmente</a:t>
            </a:r>
            <a:endParaRPr lang="pt-BR" dirty="0"/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D57C8052-BE37-D3CE-722A-1B16A8770F19}"/>
              </a:ext>
            </a:extLst>
          </p:cNvPr>
          <p:cNvSpPr txBox="1"/>
          <p:nvPr/>
        </p:nvSpPr>
        <p:spPr>
          <a:xfrm>
            <a:off x="6013551" y="2713510"/>
            <a:ext cx="22087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 sz="2000"/>
            </a:pPr>
            <a:r>
              <a:rPr lang="pt-BR" sz="1200" dirty="0"/>
              <a:t>Procura-se alternativas para conveniência e otimização, melhor opção: navegador Sentinel Hub EO</a:t>
            </a:r>
            <a:endParaRPr lang="es-ES" sz="1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>
          <a:extLst>
            <a:ext uri="{FF2B5EF4-FFF2-40B4-BE49-F238E27FC236}">
              <a16:creationId xmlns:a16="http://schemas.microsoft.com/office/drawing/2014/main" id="{FB9ABE47-69ED-8C87-37F4-3A23735DF0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2">
            <a:extLst>
              <a:ext uri="{FF2B5EF4-FFF2-40B4-BE49-F238E27FC236}">
                <a16:creationId xmlns:a16="http://schemas.microsoft.com/office/drawing/2014/main" id="{D0917552-EB5C-A8C7-6A41-14217C29854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133910" y="-432072"/>
            <a:ext cx="4454875" cy="4454851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2">
            <a:extLst>
              <a:ext uri="{FF2B5EF4-FFF2-40B4-BE49-F238E27FC236}">
                <a16:creationId xmlns:a16="http://schemas.microsoft.com/office/drawing/2014/main" id="{20D9DA27-4A66-4824-2AB7-6B71ADB203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28274" y="2484375"/>
            <a:ext cx="3560125" cy="12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METODOLOGIA </a:t>
            </a:r>
            <a:endParaRPr dirty="0"/>
          </a:p>
        </p:txBody>
      </p:sp>
      <p:sp>
        <p:nvSpPr>
          <p:cNvPr id="268" name="Google Shape;268;p32">
            <a:extLst>
              <a:ext uri="{FF2B5EF4-FFF2-40B4-BE49-F238E27FC236}">
                <a16:creationId xmlns:a16="http://schemas.microsoft.com/office/drawing/2014/main" id="{164FF72D-EA90-754F-36A5-692617584F2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228275" y="1458425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70" name="Google Shape;270;p32">
            <a:extLst>
              <a:ext uri="{FF2B5EF4-FFF2-40B4-BE49-F238E27FC236}">
                <a16:creationId xmlns:a16="http://schemas.microsoft.com/office/drawing/2014/main" id="{97A86CD4-2108-53FB-3197-AC52A33A2EF8}"/>
              </a:ext>
            </a:extLst>
          </p:cNvPr>
          <p:cNvSpPr/>
          <p:nvPr/>
        </p:nvSpPr>
        <p:spPr>
          <a:xfrm>
            <a:off x="4724624" y="1473200"/>
            <a:ext cx="812400" cy="812100"/>
          </a:xfrm>
          <a:prstGeom prst="pie">
            <a:avLst>
              <a:gd name="adj1" fmla="val 5400764"/>
              <a:gd name="adj2" fmla="val 1620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698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>
          <a:extLst>
            <a:ext uri="{FF2B5EF4-FFF2-40B4-BE49-F238E27FC236}">
              <a16:creationId xmlns:a16="http://schemas.microsoft.com/office/drawing/2014/main" id="{7254FD0E-EA4D-2F2D-28E6-B5F635B7D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42">
            <a:extLst>
              <a:ext uri="{FF2B5EF4-FFF2-40B4-BE49-F238E27FC236}">
                <a16:creationId xmlns:a16="http://schemas.microsoft.com/office/drawing/2014/main" id="{D0707441-81DB-D192-692C-EE3EFCC237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Metodologia</a:t>
            </a:r>
            <a:endParaRPr lang="es-ES" dirty="0"/>
          </a:p>
        </p:txBody>
      </p:sp>
      <p:sp>
        <p:nvSpPr>
          <p:cNvPr id="477" name="Google Shape;477;p42">
            <a:extLst>
              <a:ext uri="{FF2B5EF4-FFF2-40B4-BE49-F238E27FC236}">
                <a16:creationId xmlns:a16="http://schemas.microsoft.com/office/drawing/2014/main" id="{8272FF7F-4853-5C78-3441-34AE9A92F9F5}"/>
              </a:ext>
            </a:extLst>
          </p:cNvPr>
          <p:cNvSpPr txBox="1"/>
          <p:nvPr/>
        </p:nvSpPr>
        <p:spPr>
          <a:xfrm flipH="1">
            <a:off x="476186" y="1393984"/>
            <a:ext cx="1714607" cy="670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i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Sentinel Hub EO Browser</a:t>
            </a:r>
          </a:p>
        </p:txBody>
      </p:sp>
      <p:sp>
        <p:nvSpPr>
          <p:cNvPr id="478" name="Google Shape;478;p42">
            <a:extLst>
              <a:ext uri="{FF2B5EF4-FFF2-40B4-BE49-F238E27FC236}">
                <a16:creationId xmlns:a16="http://schemas.microsoft.com/office/drawing/2014/main" id="{8B8F01B4-F1FC-52F0-132B-B4E1E1BB03C9}"/>
              </a:ext>
            </a:extLst>
          </p:cNvPr>
          <p:cNvSpPr txBox="1"/>
          <p:nvPr/>
        </p:nvSpPr>
        <p:spPr>
          <a:xfrm flipH="1">
            <a:off x="3105966" y="1167858"/>
            <a:ext cx="2749080" cy="1108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i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Índices analisados: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i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NDWI: umidade da vegetação usando B08 e B11  	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i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NDMI: Corpos d’água usando B03 e B08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0" name="Google Shape;480;p42">
            <a:extLst>
              <a:ext uri="{FF2B5EF4-FFF2-40B4-BE49-F238E27FC236}">
                <a16:creationId xmlns:a16="http://schemas.microsoft.com/office/drawing/2014/main" id="{171EE80E-4D52-1029-162C-9128BCC9E571}"/>
              </a:ext>
            </a:extLst>
          </p:cNvPr>
          <p:cNvSpPr txBox="1"/>
          <p:nvPr/>
        </p:nvSpPr>
        <p:spPr>
          <a:xfrm flipH="1">
            <a:off x="1516517" y="3402326"/>
            <a:ext cx="2780962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i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Bandas usadas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pt-BR" i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B03 (verde),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pt-BR" i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B08 (infravermelho)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pt-BR" i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B11 (SWIR)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BR"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BR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BR" sz="11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BR"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1" name="Google Shape;481;p42">
            <a:extLst>
              <a:ext uri="{FF2B5EF4-FFF2-40B4-BE49-F238E27FC236}">
                <a16:creationId xmlns:a16="http://schemas.microsoft.com/office/drawing/2014/main" id="{A436C81D-30A6-88BD-5642-AFA115DEB624}"/>
              </a:ext>
            </a:extLst>
          </p:cNvPr>
          <p:cNvSpPr txBox="1"/>
          <p:nvPr/>
        </p:nvSpPr>
        <p:spPr>
          <a:xfrm flipH="1">
            <a:off x="4846523" y="3465936"/>
            <a:ext cx="2192762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i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Criação de código próprio em Python para análise combinada dos índices</a:t>
            </a:r>
            <a:endParaRPr lang="pt-BR"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2" name="Google Shape;482;p42">
            <a:extLst>
              <a:ext uri="{FF2B5EF4-FFF2-40B4-BE49-F238E27FC236}">
                <a16:creationId xmlns:a16="http://schemas.microsoft.com/office/drawing/2014/main" id="{DD116C3D-FA97-335E-9E50-61CB2B05B56C}"/>
              </a:ext>
            </a:extLst>
          </p:cNvPr>
          <p:cNvSpPr txBox="1"/>
          <p:nvPr/>
        </p:nvSpPr>
        <p:spPr>
          <a:xfrm>
            <a:off x="966140" y="2622217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01</a:t>
            </a:r>
            <a:endParaRPr sz="3000" dirty="0">
              <a:solidFill>
                <a:schemeClr val="dk1"/>
              </a:solidFill>
              <a:latin typeface="Urbanist Black"/>
              <a:ea typeface="Urbanist Black"/>
              <a:cs typeface="Urbanist Black"/>
              <a:sym typeface="Urbanist Black"/>
            </a:endParaRPr>
          </a:p>
        </p:txBody>
      </p:sp>
      <p:sp>
        <p:nvSpPr>
          <p:cNvPr id="483" name="Google Shape;483;p42">
            <a:extLst>
              <a:ext uri="{FF2B5EF4-FFF2-40B4-BE49-F238E27FC236}">
                <a16:creationId xmlns:a16="http://schemas.microsoft.com/office/drawing/2014/main" id="{3737395C-BFE2-926C-B414-C52E476973E2}"/>
              </a:ext>
            </a:extLst>
          </p:cNvPr>
          <p:cNvSpPr txBox="1"/>
          <p:nvPr/>
        </p:nvSpPr>
        <p:spPr>
          <a:xfrm>
            <a:off x="2539648" y="261557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02</a:t>
            </a:r>
            <a:endParaRPr sz="3000" dirty="0">
              <a:solidFill>
                <a:schemeClr val="dk1"/>
              </a:solidFill>
              <a:latin typeface="Urbanist Black"/>
              <a:ea typeface="Urbanist Black"/>
              <a:cs typeface="Urbanist Black"/>
              <a:sym typeface="Urbanist Black"/>
            </a:endParaRPr>
          </a:p>
        </p:txBody>
      </p:sp>
      <p:sp>
        <p:nvSpPr>
          <p:cNvPr id="484" name="Google Shape;484;p42">
            <a:extLst>
              <a:ext uri="{FF2B5EF4-FFF2-40B4-BE49-F238E27FC236}">
                <a16:creationId xmlns:a16="http://schemas.microsoft.com/office/drawing/2014/main" id="{CB8FF3A2-BDDD-0275-16F1-281EF575EA20}"/>
              </a:ext>
            </a:extLst>
          </p:cNvPr>
          <p:cNvSpPr txBox="1"/>
          <p:nvPr/>
        </p:nvSpPr>
        <p:spPr>
          <a:xfrm>
            <a:off x="4113156" y="2622217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03</a:t>
            </a:r>
            <a:endParaRPr sz="3000" dirty="0">
              <a:solidFill>
                <a:schemeClr val="dk1"/>
              </a:solidFill>
              <a:latin typeface="Urbanist Black"/>
              <a:ea typeface="Urbanist Black"/>
              <a:cs typeface="Urbanist Black"/>
              <a:sym typeface="Urbanist Black"/>
            </a:endParaRPr>
          </a:p>
        </p:txBody>
      </p:sp>
      <p:sp>
        <p:nvSpPr>
          <p:cNvPr id="485" name="Google Shape;485;p42">
            <a:extLst>
              <a:ext uri="{FF2B5EF4-FFF2-40B4-BE49-F238E27FC236}">
                <a16:creationId xmlns:a16="http://schemas.microsoft.com/office/drawing/2014/main" id="{89B94F4B-8FEA-D88B-03EB-C280350E5350}"/>
              </a:ext>
            </a:extLst>
          </p:cNvPr>
          <p:cNvSpPr txBox="1"/>
          <p:nvPr/>
        </p:nvSpPr>
        <p:spPr>
          <a:xfrm>
            <a:off x="5566524" y="2622217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04</a:t>
            </a:r>
            <a:endParaRPr sz="3000" dirty="0">
              <a:solidFill>
                <a:schemeClr val="dk1"/>
              </a:solidFill>
              <a:latin typeface="Urbanist Black"/>
              <a:ea typeface="Urbanist Black"/>
              <a:cs typeface="Urbanist Black"/>
              <a:sym typeface="Urbanist Black"/>
            </a:endParaRPr>
          </a:p>
        </p:txBody>
      </p:sp>
      <p:cxnSp>
        <p:nvCxnSpPr>
          <p:cNvPr id="487" name="Google Shape;487;p42">
            <a:extLst>
              <a:ext uri="{FF2B5EF4-FFF2-40B4-BE49-F238E27FC236}">
                <a16:creationId xmlns:a16="http://schemas.microsoft.com/office/drawing/2014/main" id="{110F4E9A-AB73-BC31-88C0-64A11E3C740D}"/>
              </a:ext>
            </a:extLst>
          </p:cNvPr>
          <p:cNvCxnSpPr>
            <a:cxnSpLocks/>
            <a:stCxn id="482" idx="3"/>
          </p:cNvCxnSpPr>
          <p:nvPr/>
        </p:nvCxnSpPr>
        <p:spPr>
          <a:xfrm flipV="1">
            <a:off x="1700840" y="2839375"/>
            <a:ext cx="695757" cy="664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88" name="Google Shape;488;p42">
            <a:extLst>
              <a:ext uri="{FF2B5EF4-FFF2-40B4-BE49-F238E27FC236}">
                <a16:creationId xmlns:a16="http://schemas.microsoft.com/office/drawing/2014/main" id="{011CE344-19C6-32A1-C6D3-59F628C361EC}"/>
              </a:ext>
            </a:extLst>
          </p:cNvPr>
          <p:cNvCxnSpPr>
            <a:cxnSpLocks/>
            <a:stCxn id="483" idx="3"/>
          </p:cNvCxnSpPr>
          <p:nvPr/>
        </p:nvCxnSpPr>
        <p:spPr>
          <a:xfrm>
            <a:off x="3274348" y="2839375"/>
            <a:ext cx="621791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89" name="Google Shape;489;p42">
            <a:extLst>
              <a:ext uri="{FF2B5EF4-FFF2-40B4-BE49-F238E27FC236}">
                <a16:creationId xmlns:a16="http://schemas.microsoft.com/office/drawing/2014/main" id="{65999951-16BA-30A0-C8DF-4713EB21535E}"/>
              </a:ext>
            </a:extLst>
          </p:cNvPr>
          <p:cNvCxnSpPr>
            <a:cxnSpLocks/>
            <a:stCxn id="484" idx="3"/>
          </p:cNvCxnSpPr>
          <p:nvPr/>
        </p:nvCxnSpPr>
        <p:spPr>
          <a:xfrm flipV="1">
            <a:off x="4847856" y="2839375"/>
            <a:ext cx="574571" cy="664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91" name="Google Shape;491;p42">
            <a:extLst>
              <a:ext uri="{FF2B5EF4-FFF2-40B4-BE49-F238E27FC236}">
                <a16:creationId xmlns:a16="http://schemas.microsoft.com/office/drawing/2014/main" id="{AC368EF5-D330-581C-A6A5-2343679D3794}"/>
              </a:ext>
            </a:extLst>
          </p:cNvPr>
          <p:cNvCxnSpPr>
            <a:cxnSpLocks/>
            <a:stCxn id="482" idx="0"/>
            <a:endCxn id="477" idx="2"/>
          </p:cNvCxnSpPr>
          <p:nvPr/>
        </p:nvCxnSpPr>
        <p:spPr>
          <a:xfrm flipH="1" flipV="1">
            <a:off x="1333489" y="2064085"/>
            <a:ext cx="1" cy="55813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92" name="Google Shape;492;p42">
            <a:extLst>
              <a:ext uri="{FF2B5EF4-FFF2-40B4-BE49-F238E27FC236}">
                <a16:creationId xmlns:a16="http://schemas.microsoft.com/office/drawing/2014/main" id="{0A2ED773-039A-0454-5215-B6D79C78BAE7}"/>
              </a:ext>
            </a:extLst>
          </p:cNvPr>
          <p:cNvCxnSpPr>
            <a:cxnSpLocks/>
            <a:stCxn id="483" idx="2"/>
            <a:endCxn id="480" idx="0"/>
          </p:cNvCxnSpPr>
          <p:nvPr/>
        </p:nvCxnSpPr>
        <p:spPr>
          <a:xfrm>
            <a:off x="2906998" y="3063175"/>
            <a:ext cx="0" cy="33915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93" name="Google Shape;493;p42">
            <a:extLst>
              <a:ext uri="{FF2B5EF4-FFF2-40B4-BE49-F238E27FC236}">
                <a16:creationId xmlns:a16="http://schemas.microsoft.com/office/drawing/2014/main" id="{C77E72C0-4A30-532C-71FA-CCA3C165F596}"/>
              </a:ext>
            </a:extLst>
          </p:cNvPr>
          <p:cNvCxnSpPr>
            <a:cxnSpLocks/>
            <a:stCxn id="484" idx="0"/>
            <a:endCxn id="478" idx="2"/>
          </p:cNvCxnSpPr>
          <p:nvPr/>
        </p:nvCxnSpPr>
        <p:spPr>
          <a:xfrm flipV="1">
            <a:off x="4480506" y="2276423"/>
            <a:ext cx="0" cy="34579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94" name="Google Shape;494;p42">
            <a:extLst>
              <a:ext uri="{FF2B5EF4-FFF2-40B4-BE49-F238E27FC236}">
                <a16:creationId xmlns:a16="http://schemas.microsoft.com/office/drawing/2014/main" id="{AF472AD7-A050-26F2-8699-3A897F518157}"/>
              </a:ext>
            </a:extLst>
          </p:cNvPr>
          <p:cNvCxnSpPr>
            <a:cxnSpLocks/>
            <a:stCxn id="485" idx="2"/>
            <a:endCxn id="481" idx="0"/>
          </p:cNvCxnSpPr>
          <p:nvPr/>
        </p:nvCxnSpPr>
        <p:spPr>
          <a:xfrm>
            <a:off x="5933874" y="3069817"/>
            <a:ext cx="9030" cy="396119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9" name="Google Shape;489;p42">
            <a:extLst>
              <a:ext uri="{FF2B5EF4-FFF2-40B4-BE49-F238E27FC236}">
                <a16:creationId xmlns:a16="http://schemas.microsoft.com/office/drawing/2014/main" id="{5A2E1B36-0450-A772-31FB-10657093AD5A}"/>
              </a:ext>
            </a:extLst>
          </p:cNvPr>
          <p:cNvCxnSpPr>
            <a:cxnSpLocks/>
          </p:cNvCxnSpPr>
          <p:nvPr/>
        </p:nvCxnSpPr>
        <p:spPr>
          <a:xfrm>
            <a:off x="6301224" y="2834137"/>
            <a:ext cx="71866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0" name="Google Shape;485;p42">
            <a:extLst>
              <a:ext uri="{FF2B5EF4-FFF2-40B4-BE49-F238E27FC236}">
                <a16:creationId xmlns:a16="http://schemas.microsoft.com/office/drawing/2014/main" id="{6087A40E-5172-F2E2-42A6-DBAB701397C8}"/>
              </a:ext>
            </a:extLst>
          </p:cNvPr>
          <p:cNvSpPr txBox="1"/>
          <p:nvPr/>
        </p:nvSpPr>
        <p:spPr>
          <a:xfrm>
            <a:off x="7075810" y="2622217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05</a:t>
            </a:r>
            <a:endParaRPr sz="3000" dirty="0">
              <a:solidFill>
                <a:schemeClr val="dk1"/>
              </a:solidFill>
              <a:latin typeface="Urbanist Black"/>
              <a:ea typeface="Urbanist Black"/>
              <a:cs typeface="Urbanist Black"/>
              <a:sym typeface="Urbanist Black"/>
            </a:endParaRPr>
          </a:p>
        </p:txBody>
      </p:sp>
      <p:sp>
        <p:nvSpPr>
          <p:cNvPr id="40" name="Google Shape;478;p42">
            <a:extLst>
              <a:ext uri="{FF2B5EF4-FFF2-40B4-BE49-F238E27FC236}">
                <a16:creationId xmlns:a16="http://schemas.microsoft.com/office/drawing/2014/main" id="{B09D51C7-09F7-E8B8-CB5C-CE00941572FF}"/>
              </a:ext>
            </a:extLst>
          </p:cNvPr>
          <p:cNvSpPr txBox="1"/>
          <p:nvPr/>
        </p:nvSpPr>
        <p:spPr>
          <a:xfrm flipH="1">
            <a:off x="6648110" y="1677564"/>
            <a:ext cx="1590099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i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Resultados</a:t>
            </a:r>
            <a:endParaRPr lang="pt-BR"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1" name="Google Shape;493;p42">
            <a:extLst>
              <a:ext uri="{FF2B5EF4-FFF2-40B4-BE49-F238E27FC236}">
                <a16:creationId xmlns:a16="http://schemas.microsoft.com/office/drawing/2014/main" id="{BBE93DC0-F29E-9671-892E-12EF7F1AE321}"/>
              </a:ext>
            </a:extLst>
          </p:cNvPr>
          <p:cNvCxnSpPr>
            <a:cxnSpLocks/>
            <a:stCxn id="20" idx="0"/>
            <a:endCxn id="40" idx="2"/>
          </p:cNvCxnSpPr>
          <p:nvPr/>
        </p:nvCxnSpPr>
        <p:spPr>
          <a:xfrm flipH="1" flipV="1">
            <a:off x="7443159" y="2125164"/>
            <a:ext cx="1" cy="49705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4160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>
          <a:extLst>
            <a:ext uri="{FF2B5EF4-FFF2-40B4-BE49-F238E27FC236}">
              <a16:creationId xmlns:a16="http://schemas.microsoft.com/office/drawing/2014/main" id="{9F6DACB3-4D91-791A-68D8-EBC79616EE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2">
            <a:extLst>
              <a:ext uri="{FF2B5EF4-FFF2-40B4-BE49-F238E27FC236}">
                <a16:creationId xmlns:a16="http://schemas.microsoft.com/office/drawing/2014/main" id="{0BF77920-96A7-054E-AAA2-78B65AB0B07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133910" y="-432071"/>
            <a:ext cx="4454875" cy="4454851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2">
            <a:extLst>
              <a:ext uri="{FF2B5EF4-FFF2-40B4-BE49-F238E27FC236}">
                <a16:creationId xmlns:a16="http://schemas.microsoft.com/office/drawing/2014/main" id="{2077A5D4-B7D1-C993-66C4-2ED5FC620F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28275" y="2484375"/>
            <a:ext cx="3146700" cy="12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CA" dirty="0"/>
              <a:t>Sentinel Hub EO Browser</a:t>
            </a:r>
            <a:br>
              <a:rPr lang="fr-CA" dirty="0"/>
            </a:br>
            <a:br>
              <a:rPr lang="pt-PT" b="1" i="1" dirty="0">
                <a:latin typeface="Lato"/>
                <a:ea typeface="Lato"/>
                <a:cs typeface="Lato"/>
                <a:sym typeface="Lato"/>
              </a:rPr>
            </a:br>
            <a:endParaRPr dirty="0"/>
          </a:p>
        </p:txBody>
      </p:sp>
      <p:sp>
        <p:nvSpPr>
          <p:cNvPr id="268" name="Google Shape;268;p32">
            <a:extLst>
              <a:ext uri="{FF2B5EF4-FFF2-40B4-BE49-F238E27FC236}">
                <a16:creationId xmlns:a16="http://schemas.microsoft.com/office/drawing/2014/main" id="{3E7B38DA-985F-4837-282D-9EECBB43DC2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228275" y="1458425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70" name="Google Shape;270;p32">
            <a:extLst>
              <a:ext uri="{FF2B5EF4-FFF2-40B4-BE49-F238E27FC236}">
                <a16:creationId xmlns:a16="http://schemas.microsoft.com/office/drawing/2014/main" id="{0E3C3C12-CFC3-AA11-814D-1FD2C35C66E7}"/>
              </a:ext>
            </a:extLst>
          </p:cNvPr>
          <p:cNvSpPr/>
          <p:nvPr/>
        </p:nvSpPr>
        <p:spPr>
          <a:xfrm>
            <a:off x="4724624" y="1473200"/>
            <a:ext cx="812400" cy="812100"/>
          </a:xfrm>
          <a:prstGeom prst="pie">
            <a:avLst>
              <a:gd name="adj1" fmla="val 5400764"/>
              <a:gd name="adj2" fmla="val 1620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6889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Sentinel Hub EO Browser</a:t>
            </a:r>
          </a:p>
        </p:txBody>
      </p:sp>
      <p:sp>
        <p:nvSpPr>
          <p:cNvPr id="308" name="Google Shape;308;p34"/>
          <p:cNvSpPr txBox="1">
            <a:spLocks noGrp="1"/>
          </p:cNvSpPr>
          <p:nvPr>
            <p:ph type="subTitle" idx="1"/>
          </p:nvPr>
        </p:nvSpPr>
        <p:spPr>
          <a:xfrm>
            <a:off x="609078" y="1266310"/>
            <a:ext cx="3478800" cy="39067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dirty="0"/>
              <a:t>Plataforma online desenvolvida pela </a:t>
            </a:r>
            <a:r>
              <a:rPr lang="pt-BR" dirty="0" err="1"/>
              <a:t>Sinergise</a:t>
            </a:r>
            <a:endParaRPr lang="pt-BR" dirty="0"/>
          </a:p>
          <a:p>
            <a:r>
              <a:rPr lang="pt-BR" dirty="0"/>
              <a:t>para visualização e análise de imagens de</a:t>
            </a:r>
          </a:p>
          <a:p>
            <a:r>
              <a:rPr lang="pt-BR" dirty="0"/>
              <a:t>satélite.</a:t>
            </a:r>
            <a:endParaRPr lang="fr-CA" sz="1400" dirty="0"/>
          </a:p>
          <a:p>
            <a:endParaRPr lang="pt-BR" dirty="0"/>
          </a:p>
          <a:p>
            <a:r>
              <a:rPr lang="pt-BR" dirty="0"/>
              <a:t>4 grandes </a:t>
            </a:r>
            <a:r>
              <a:rPr lang="pt-BR" dirty="0" err="1"/>
              <a:t>caterísticas</a:t>
            </a:r>
            <a:r>
              <a:rPr lang="pt-BR" dirty="0"/>
              <a:t>:</a:t>
            </a:r>
          </a:p>
          <a:p>
            <a:endParaRPr lang="pt-BR" sz="1400" dirty="0"/>
          </a:p>
          <a:p>
            <a:pPr marL="323850" indent="-171450">
              <a:buFont typeface="Arial" panose="020B0604020202020204" pitchFamily="34" charset="0"/>
              <a:buChar char="•"/>
            </a:pPr>
            <a:r>
              <a:rPr lang="pt-BR" dirty="0"/>
              <a:t>Acesso gratuito a dados do programa </a:t>
            </a:r>
            <a:r>
              <a:rPr lang="pt-BR" dirty="0" err="1"/>
              <a:t>Copernicus</a:t>
            </a:r>
            <a:r>
              <a:rPr lang="pt-BR" dirty="0"/>
              <a:t> </a:t>
            </a:r>
          </a:p>
          <a:p>
            <a:pPr marL="323850" indent="-171450">
              <a:buFont typeface="Arial" panose="020B0604020202020204" pitchFamily="34" charset="0"/>
              <a:buChar char="•"/>
            </a:pPr>
            <a:r>
              <a:rPr lang="pt-BR" dirty="0"/>
              <a:t>Permite escolher a região de interesse</a:t>
            </a:r>
          </a:p>
          <a:p>
            <a:pPr marL="152400" indent="0"/>
            <a:r>
              <a:rPr lang="pt-BR" dirty="0"/>
              <a:t>     diretamente </a:t>
            </a:r>
          </a:p>
          <a:p>
            <a:pPr marL="323850" indent="-171450">
              <a:buFont typeface="Arial" panose="020B0604020202020204" pitchFamily="34" charset="0"/>
              <a:buChar char="•"/>
            </a:pPr>
            <a:r>
              <a:rPr lang="es-ES" dirty="0"/>
              <a:t>Suporte a scripts personalizados </a:t>
            </a:r>
          </a:p>
          <a:p>
            <a:pPr marL="323850" indent="-171450">
              <a:buFont typeface="Arial" panose="020B0604020202020204" pitchFamily="34" charset="0"/>
              <a:buChar char="•"/>
            </a:pPr>
            <a:r>
              <a:rPr lang="pt-BR" dirty="0"/>
              <a:t>Exporta imagens em vários formatos</a:t>
            </a:r>
          </a:p>
          <a:p>
            <a:pPr marL="323850" indent="-171450"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14" name="Google Shape;308;p34">
            <a:extLst>
              <a:ext uri="{FF2B5EF4-FFF2-40B4-BE49-F238E27FC236}">
                <a16:creationId xmlns:a16="http://schemas.microsoft.com/office/drawing/2014/main" id="{F4D62E4E-ECB8-79CA-9EED-E28495D42032}"/>
              </a:ext>
            </a:extLst>
          </p:cNvPr>
          <p:cNvSpPr txBox="1">
            <a:spLocks/>
          </p:cNvSpPr>
          <p:nvPr/>
        </p:nvSpPr>
        <p:spPr>
          <a:xfrm>
            <a:off x="4572000" y="1266310"/>
            <a:ext cx="3478800" cy="390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just"/>
            <a:r>
              <a:rPr lang="pt-BR" dirty="0"/>
              <a:t>É uma ferramenta amplamente utilizada em </a:t>
            </a:r>
            <a:r>
              <a:rPr lang="pt-BR" b="1" dirty="0"/>
              <a:t>monitoramento ambiental, agricultura de precisão, gestão de recursos hídricos</a:t>
            </a:r>
            <a:r>
              <a:rPr lang="pt-BR" dirty="0"/>
              <a:t> e estudos climáticos.</a:t>
            </a:r>
          </a:p>
          <a:p>
            <a:pPr marL="0" indent="0"/>
            <a:endParaRPr lang="pt-BR" dirty="0"/>
          </a:p>
          <a:p>
            <a:pPr marL="0" indent="0"/>
            <a:endParaRPr lang="fr-CA" dirty="0"/>
          </a:p>
          <a:p>
            <a:pPr marL="0" indent="0"/>
            <a:endParaRPr lang="fr-CA" dirty="0"/>
          </a:p>
          <a:p>
            <a:pPr marL="0" indent="0"/>
            <a:endParaRPr lang="fr-CA" dirty="0"/>
          </a:p>
          <a:p>
            <a:pPr marL="0" indent="0"/>
            <a:endParaRPr lang="pt-BR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83E3601-F83F-91D5-BC55-406BC92F7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2000" y="2571750"/>
            <a:ext cx="4572000" cy="175817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>
          <a:extLst>
            <a:ext uri="{FF2B5EF4-FFF2-40B4-BE49-F238E27FC236}">
              <a16:creationId xmlns:a16="http://schemas.microsoft.com/office/drawing/2014/main" id="{91D97B62-CF76-B8A7-19A7-4F202C89D6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2">
            <a:extLst>
              <a:ext uri="{FF2B5EF4-FFF2-40B4-BE49-F238E27FC236}">
                <a16:creationId xmlns:a16="http://schemas.microsoft.com/office/drawing/2014/main" id="{D4E76BA3-F75C-B4F4-A496-2E7E4ECD11D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133910" y="-432071"/>
            <a:ext cx="4454875" cy="4454851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2">
            <a:extLst>
              <a:ext uri="{FF2B5EF4-FFF2-40B4-BE49-F238E27FC236}">
                <a16:creationId xmlns:a16="http://schemas.microsoft.com/office/drawing/2014/main" id="{E648725B-EFBA-D426-C7E6-29ED259AE0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28275" y="2484375"/>
            <a:ext cx="3146700" cy="12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dirty="0" err="1"/>
              <a:t>Classificação</a:t>
            </a:r>
            <a:endParaRPr dirty="0"/>
          </a:p>
        </p:txBody>
      </p:sp>
      <p:sp>
        <p:nvSpPr>
          <p:cNvPr id="268" name="Google Shape;268;p32">
            <a:extLst>
              <a:ext uri="{FF2B5EF4-FFF2-40B4-BE49-F238E27FC236}">
                <a16:creationId xmlns:a16="http://schemas.microsoft.com/office/drawing/2014/main" id="{22A8A388-EC25-A6C2-14A5-3578E8E6B99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228275" y="1458425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70" name="Google Shape;270;p32">
            <a:extLst>
              <a:ext uri="{FF2B5EF4-FFF2-40B4-BE49-F238E27FC236}">
                <a16:creationId xmlns:a16="http://schemas.microsoft.com/office/drawing/2014/main" id="{2D7D62F8-B8DA-4DD3-0872-72B0D775E4B1}"/>
              </a:ext>
            </a:extLst>
          </p:cNvPr>
          <p:cNvSpPr/>
          <p:nvPr/>
        </p:nvSpPr>
        <p:spPr>
          <a:xfrm>
            <a:off x="4724624" y="1473200"/>
            <a:ext cx="812400" cy="812100"/>
          </a:xfrm>
          <a:prstGeom prst="pie">
            <a:avLst>
              <a:gd name="adj1" fmla="val 5400764"/>
              <a:gd name="adj2" fmla="val 1620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7933126"/>
      </p:ext>
    </p:extLst>
  </p:cSld>
  <p:clrMapOvr>
    <a:masterClrMapping/>
  </p:clrMapOvr>
</p:sld>
</file>

<file path=ppt/theme/theme1.xml><?xml version="1.0" encoding="utf-8"?>
<a:theme xmlns:a="http://schemas.openxmlformats.org/drawingml/2006/main" name=" Financial Management Project Proposal by Slidesgo">
  <a:themeElements>
    <a:clrScheme name="Simple Light">
      <a:dk1>
        <a:srgbClr val="191919"/>
      </a:dk1>
      <a:lt1>
        <a:srgbClr val="EEEEEE"/>
      </a:lt1>
      <a:dk2>
        <a:srgbClr val="C9B49D"/>
      </a:dk2>
      <a:lt2>
        <a:srgbClr val="FED53E"/>
      </a:lt2>
      <a:accent1>
        <a:srgbClr val="6CBBCB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443</Words>
  <Application>Microsoft Office PowerPoint</Application>
  <PresentationFormat>Presentación en pantalla (16:9)</PresentationFormat>
  <Paragraphs>105</Paragraphs>
  <Slides>14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9" baseType="lpstr">
      <vt:lpstr>Lato</vt:lpstr>
      <vt:lpstr>Anaheim</vt:lpstr>
      <vt:lpstr>Arial</vt:lpstr>
      <vt:lpstr>Urbanist Black</vt:lpstr>
      <vt:lpstr> Financial Management Project Proposal by Slidesgo</vt:lpstr>
      <vt:lpstr>GeoAI  Mapeamento de Zonas Úmidas</vt:lpstr>
      <vt:lpstr>Agenda</vt:lpstr>
      <vt:lpstr>Introdução</vt:lpstr>
      <vt:lpstr>Introdução</vt:lpstr>
      <vt:lpstr>METODOLOGIA </vt:lpstr>
      <vt:lpstr>Metodologia</vt:lpstr>
      <vt:lpstr>Sentinel Hub EO Browser  </vt:lpstr>
      <vt:lpstr>Sentinel Hub EO Browser</vt:lpstr>
      <vt:lpstr>Classificação</vt:lpstr>
      <vt:lpstr>Classificação</vt:lpstr>
      <vt:lpstr>Código</vt:lpstr>
      <vt:lpstr>Código</vt:lpstr>
      <vt:lpstr>Conclusões </vt:lpstr>
      <vt:lpstr>Conclusões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JUAN BLANCO SILVA</cp:lastModifiedBy>
  <cp:revision>7</cp:revision>
  <dcterms:modified xsi:type="dcterms:W3CDTF">2025-07-09T20:21:02Z</dcterms:modified>
</cp:coreProperties>
</file>